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7" r:id="rId1"/>
  </p:sldMasterIdLst>
  <p:notesMasterIdLst>
    <p:notesMasterId r:id="rId52"/>
  </p:notesMasterIdLst>
  <p:sldIdLst>
    <p:sldId id="263" r:id="rId2"/>
    <p:sldId id="257" r:id="rId3"/>
    <p:sldId id="264" r:id="rId4"/>
    <p:sldId id="265" r:id="rId5"/>
    <p:sldId id="267" r:id="rId6"/>
    <p:sldId id="268" r:id="rId7"/>
    <p:sldId id="266" r:id="rId8"/>
    <p:sldId id="269" r:id="rId9"/>
    <p:sldId id="271" r:id="rId10"/>
    <p:sldId id="273" r:id="rId11"/>
    <p:sldId id="256" r:id="rId12"/>
    <p:sldId id="258" r:id="rId13"/>
    <p:sldId id="259" r:id="rId14"/>
    <p:sldId id="260" r:id="rId15"/>
    <p:sldId id="272" r:id="rId16"/>
    <p:sldId id="261" r:id="rId17"/>
    <p:sldId id="285" r:id="rId18"/>
    <p:sldId id="286" r:id="rId19"/>
    <p:sldId id="287" r:id="rId20"/>
    <p:sldId id="277" r:id="rId21"/>
    <p:sldId id="278" r:id="rId22"/>
    <p:sldId id="279" r:id="rId23"/>
    <p:sldId id="280" r:id="rId24"/>
    <p:sldId id="281" r:id="rId25"/>
    <p:sldId id="282" r:id="rId26"/>
    <p:sldId id="283" r:id="rId27"/>
    <p:sldId id="284" r:id="rId28"/>
    <p:sldId id="275" r:id="rId29"/>
    <p:sldId id="292" r:id="rId30"/>
    <p:sldId id="293" r:id="rId31"/>
    <p:sldId id="294" r:id="rId32"/>
    <p:sldId id="291" r:id="rId33"/>
    <p:sldId id="296" r:id="rId34"/>
    <p:sldId id="297" r:id="rId35"/>
    <p:sldId id="298" r:id="rId36"/>
    <p:sldId id="299" r:id="rId37"/>
    <p:sldId id="300" r:id="rId38"/>
    <p:sldId id="302" r:id="rId39"/>
    <p:sldId id="303" r:id="rId40"/>
    <p:sldId id="304" r:id="rId41"/>
    <p:sldId id="305" r:id="rId42"/>
    <p:sldId id="306" r:id="rId43"/>
    <p:sldId id="307" r:id="rId44"/>
    <p:sldId id="308" r:id="rId45"/>
    <p:sldId id="310" r:id="rId46"/>
    <p:sldId id="311" r:id="rId47"/>
    <p:sldId id="313" r:id="rId48"/>
    <p:sldId id="315" r:id="rId49"/>
    <p:sldId id="316" r:id="rId50"/>
    <p:sldId id="26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AC2DC-6322-4282-8DD5-B9332ADA9F6C}" type="datetimeFigureOut">
              <a:rPr lang="es-CO" smtClean="0"/>
              <a:t>24/10/2018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FA78C-EAE6-4BDB-B85B-4373EDF21BDE}" type="slidenum">
              <a:rPr lang="es-CO" smtClean="0"/>
              <a:t>‹Nº›</a:t>
            </a:fld>
            <a:endParaRPr lang="es-CO"/>
          </a:p>
        </p:txBody>
      </p:sp>
    </p:spTree>
    <p:extLst>
      <p:ext uri="{BB962C8B-B14F-4D97-AF65-F5344CB8AC3E}">
        <p14:creationId xmlns:p14="http://schemas.microsoft.com/office/powerpoint/2010/main" val="216270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750FA78C-EAE6-4BDB-B85B-4373EDF21BDE}" type="slidenum">
              <a:rPr lang="es-CO" smtClean="0"/>
              <a:t>1</a:t>
            </a:fld>
            <a:endParaRPr lang="es-CO"/>
          </a:p>
        </p:txBody>
      </p:sp>
    </p:spTree>
    <p:extLst>
      <p:ext uri="{BB962C8B-B14F-4D97-AF65-F5344CB8AC3E}">
        <p14:creationId xmlns:p14="http://schemas.microsoft.com/office/powerpoint/2010/main" val="183742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750FA78C-EAE6-4BDB-B85B-4373EDF21BDE}" type="slidenum">
              <a:rPr lang="es-CO" smtClean="0"/>
              <a:t>33</a:t>
            </a:fld>
            <a:endParaRPr lang="es-CO"/>
          </a:p>
        </p:txBody>
      </p:sp>
    </p:spTree>
    <p:extLst>
      <p:ext uri="{BB962C8B-B14F-4D97-AF65-F5344CB8AC3E}">
        <p14:creationId xmlns:p14="http://schemas.microsoft.com/office/powerpoint/2010/main" val="332976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78AFC01-590F-49D1-8DAE-619374FA1661}" type="datetime1">
              <a:rPr lang="en-US" smtClean="0"/>
              <a:t>10/24/2018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Mg. Hamilton Fernández Vélez</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4506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AD4C9D-ADF4-40B3-9233-A6813BE28235}" type="datetime1">
              <a:rPr lang="en-US" smtClean="0"/>
              <a:t>10/24/2018</a:t>
            </a:fld>
            <a:endParaRPr lang="en-US" dirty="0"/>
          </a:p>
        </p:txBody>
      </p:sp>
      <p:sp>
        <p:nvSpPr>
          <p:cNvPr id="6" name="Footer Placeholder 5"/>
          <p:cNvSpPr>
            <a:spLocks noGrp="1"/>
          </p:cNvSpPr>
          <p:nvPr>
            <p:ph type="ftr" sz="quarter" idx="11"/>
          </p:nvPr>
        </p:nvSpPr>
        <p:spPr/>
        <p:txBody>
          <a:bodyPr/>
          <a:lstStyle/>
          <a:p>
            <a:r>
              <a:rPr lang="en-US" smtClean="0"/>
              <a:t>Mg. Hamilton Fernández Vélez</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9885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6BD11A-A50D-4DDE-A41F-F346F98FA8B9}"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smtClean="0"/>
              <a:t>Mg. Hamilton Fernández Vélez</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3706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25BE62-B998-43B4-9466-82C4710AC41E}"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smtClean="0"/>
              <a:t>Mg. Hamilton Fernández Vélez</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742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357F814-A268-447D-B512-49750D5F2F43}"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smtClean="0"/>
              <a:t>Mg. Hamilton Fernández Vélez</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32671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57AA07-E33B-41D2-BCD5-C517F28EC555}" type="datetime1">
              <a:rPr lang="en-US" smtClean="0"/>
              <a:t>10/24/2018</a:t>
            </a:fld>
            <a:endParaRPr lang="en-US" dirty="0"/>
          </a:p>
        </p:txBody>
      </p:sp>
      <p:sp>
        <p:nvSpPr>
          <p:cNvPr id="8" name="Footer Placeholder 7"/>
          <p:cNvSpPr>
            <a:spLocks noGrp="1"/>
          </p:cNvSpPr>
          <p:nvPr>
            <p:ph type="ftr" sz="quarter" idx="11"/>
          </p:nvPr>
        </p:nvSpPr>
        <p:spPr/>
        <p:txBody>
          <a:bodyPr/>
          <a:lstStyle/>
          <a:p>
            <a:r>
              <a:rPr lang="en-US" smtClean="0"/>
              <a:t>Mg. Hamilton Fernández Vélez</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1440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110787-B817-4D7D-A154-BF873D14F5A9}" type="datetime1">
              <a:rPr lang="en-US" smtClean="0"/>
              <a:t>10/24/2018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Mg. Hamilton Fernández Vélez</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610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72DDFA3-7B91-48D5-ADC9-EB04EA21B78B}"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smtClean="0"/>
              <a:t>Mg. Hamilton Fernández Vélez</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359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46A06BA-B94A-430E-B94B-F2B14F008707}"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smtClean="0"/>
              <a:t>Mg. Hamilton Fernández Vélez</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1688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0A3FA5-E8B3-496E-881B-215AEFB99CDB}"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smtClean="0"/>
              <a:t>Mg. Hamilton Fernández Vélez</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177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E16FFC5-9CAB-4B79-8A70-BD372AE79605}"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smtClean="0"/>
              <a:t>Mg. Hamilton Fernández Vélez</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47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E21A8D-EADE-4FD6-A278-D72BA48B1881}" type="datetime1">
              <a:rPr lang="en-US" smtClean="0"/>
              <a:t>10/24/2018</a:t>
            </a:fld>
            <a:endParaRPr lang="en-US" dirty="0"/>
          </a:p>
        </p:txBody>
      </p:sp>
      <p:sp>
        <p:nvSpPr>
          <p:cNvPr id="6" name="Footer Placeholder 5"/>
          <p:cNvSpPr>
            <a:spLocks noGrp="1"/>
          </p:cNvSpPr>
          <p:nvPr>
            <p:ph type="ftr" sz="quarter" idx="11"/>
          </p:nvPr>
        </p:nvSpPr>
        <p:spPr/>
        <p:txBody>
          <a:bodyPr/>
          <a:lstStyle/>
          <a:p>
            <a:r>
              <a:rPr lang="en-US" smtClean="0"/>
              <a:t>Mg. Hamilton Fernández Vélez</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596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4A78DB-6EE7-474A-BC8B-E2269BC6370A}" type="datetime1">
              <a:rPr lang="en-US" smtClean="0"/>
              <a:t>10/24/2018</a:t>
            </a:fld>
            <a:endParaRPr lang="en-US" dirty="0"/>
          </a:p>
        </p:txBody>
      </p:sp>
      <p:sp>
        <p:nvSpPr>
          <p:cNvPr id="8" name="Footer Placeholder 7"/>
          <p:cNvSpPr>
            <a:spLocks noGrp="1"/>
          </p:cNvSpPr>
          <p:nvPr>
            <p:ph type="ftr" sz="quarter" idx="11"/>
          </p:nvPr>
        </p:nvSpPr>
        <p:spPr/>
        <p:txBody>
          <a:bodyPr/>
          <a:lstStyle/>
          <a:p>
            <a:r>
              <a:rPr lang="en-US" smtClean="0"/>
              <a:t>Mg. Hamilton Fernández Vélez</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5051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D7BB40F-0AA3-4C05-9DC0-6E26E5237522}" type="datetime1">
              <a:rPr lang="en-US" smtClean="0"/>
              <a:t>10/24/2018</a:t>
            </a:fld>
            <a:endParaRPr lang="en-US" dirty="0"/>
          </a:p>
        </p:txBody>
      </p:sp>
      <p:sp>
        <p:nvSpPr>
          <p:cNvPr id="4" name="Footer Placeholder 3"/>
          <p:cNvSpPr>
            <a:spLocks noGrp="1"/>
          </p:cNvSpPr>
          <p:nvPr>
            <p:ph type="ftr" sz="quarter" idx="11"/>
          </p:nvPr>
        </p:nvSpPr>
        <p:spPr/>
        <p:txBody>
          <a:bodyPr/>
          <a:lstStyle/>
          <a:p>
            <a:r>
              <a:rPr lang="en-US" smtClean="0"/>
              <a:t>Mg. Hamilton Fernández Vélez</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4619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7E052-95DF-4645-A683-D7A3D437AF3E}" type="datetime1">
              <a:rPr lang="en-US" smtClean="0"/>
              <a:t>10/24/2018</a:t>
            </a:fld>
            <a:endParaRPr lang="en-US" dirty="0"/>
          </a:p>
        </p:txBody>
      </p:sp>
      <p:sp>
        <p:nvSpPr>
          <p:cNvPr id="3" name="Footer Placeholder 2"/>
          <p:cNvSpPr>
            <a:spLocks noGrp="1"/>
          </p:cNvSpPr>
          <p:nvPr>
            <p:ph type="ftr" sz="quarter" idx="11"/>
          </p:nvPr>
        </p:nvSpPr>
        <p:spPr/>
        <p:txBody>
          <a:bodyPr/>
          <a:lstStyle/>
          <a:p>
            <a:r>
              <a:rPr lang="en-US" smtClean="0"/>
              <a:t>Mg. Hamilton Fernández Vélez</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6628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131B11-38BB-4E2E-BAAD-6521FCAD1432}" type="datetime1">
              <a:rPr lang="en-US" smtClean="0"/>
              <a:t>10/24/2018</a:t>
            </a:fld>
            <a:endParaRPr lang="en-US" dirty="0"/>
          </a:p>
        </p:txBody>
      </p:sp>
      <p:sp>
        <p:nvSpPr>
          <p:cNvPr id="6" name="Footer Placeholder 5"/>
          <p:cNvSpPr>
            <a:spLocks noGrp="1"/>
          </p:cNvSpPr>
          <p:nvPr>
            <p:ph type="ftr" sz="quarter" idx="11"/>
          </p:nvPr>
        </p:nvSpPr>
        <p:spPr/>
        <p:txBody>
          <a:bodyPr/>
          <a:lstStyle/>
          <a:p>
            <a:r>
              <a:rPr lang="en-US" smtClean="0"/>
              <a:t>Mg. Hamilton Fernández Vélez</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4263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8868556-88CD-46DA-9765-26DDF9AE8E44}" type="datetime1">
              <a:rPr lang="en-US" smtClean="0"/>
              <a:t>10/24/2018</a:t>
            </a:fld>
            <a:endParaRPr lang="en-US" dirty="0"/>
          </a:p>
        </p:txBody>
      </p:sp>
      <p:sp>
        <p:nvSpPr>
          <p:cNvPr id="6" name="Footer Placeholder 5"/>
          <p:cNvSpPr>
            <a:spLocks noGrp="1"/>
          </p:cNvSpPr>
          <p:nvPr>
            <p:ph type="ftr" sz="quarter" idx="11"/>
          </p:nvPr>
        </p:nvSpPr>
        <p:spPr/>
        <p:txBody>
          <a:bodyPr/>
          <a:lstStyle/>
          <a:p>
            <a:r>
              <a:rPr lang="en-US" smtClean="0"/>
              <a:t>Mg. Hamilton Fernández Vélez</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6836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022566C-F379-4142-B594-043F485A5F36}" type="datetime1">
              <a:rPr lang="en-US" smtClean="0"/>
              <a:t>10/24/2018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Mg. Hamilton Fernández Vélez</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4035450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4385" y="1585344"/>
            <a:ext cx="8269508" cy="4401205"/>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latin typeface="Calibri" panose="020F0502020204030204" pitchFamily="34" charset="0"/>
              </a:rPr>
              <a:t>LA PSICO-ONCOLOGÍA:</a:t>
            </a:r>
          </a:p>
          <a:p>
            <a:pPr algn="ctr"/>
            <a:endParaRPr lang="es-ES" sz="4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a:pPr algn="ctr"/>
            <a:r>
              <a:rPr lang="es-ES" sz="4000" dirty="0" smtClean="0">
                <a:ln w="0"/>
                <a:effectLst>
                  <a:outerShdw blurRad="38100" dist="19050" dir="2700000" algn="tl" rotWithShape="0">
                    <a:schemeClr val="dk1">
                      <a:alpha val="40000"/>
                    </a:schemeClr>
                  </a:outerShdw>
                </a:effectLst>
                <a:latin typeface="Calibri" panose="020F0502020204030204" pitchFamily="34" charset="0"/>
              </a:rPr>
              <a:t>UNA MIRADA DE ATENCIÓN INTEGRAL </a:t>
            </a:r>
          </a:p>
          <a:p>
            <a:pPr algn="ctr"/>
            <a:r>
              <a:rPr lang="es-ES" sz="40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DESDE LA PSICOLOGÍA DE LA SALUD</a:t>
            </a:r>
          </a:p>
          <a:p>
            <a:pPr algn="ctr"/>
            <a:endParaRPr lang="es-ES" sz="40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a:pPr algn="ctr"/>
            <a:endParaRPr lang="es-ES" sz="40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a:pPr algn="ctr"/>
            <a:endParaRPr lang="es-ES" sz="4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4077508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94194" y="1084061"/>
            <a:ext cx="859611" cy="4523624"/>
          </a:xfrm>
          <a:prstGeom prst="rect">
            <a:avLst/>
          </a:prstGeom>
        </p:spPr>
      </p:pic>
      <p:sp>
        <p:nvSpPr>
          <p:cNvPr id="3" name="Flecha derecha 2"/>
          <p:cNvSpPr/>
          <p:nvPr/>
        </p:nvSpPr>
        <p:spPr bwMode="auto">
          <a:xfrm>
            <a:off x="3056227" y="1419514"/>
            <a:ext cx="719137" cy="34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4" name="Rectángulo 3"/>
          <p:cNvSpPr/>
          <p:nvPr/>
        </p:nvSpPr>
        <p:spPr bwMode="auto">
          <a:xfrm>
            <a:off x="3973869" y="1328592"/>
            <a:ext cx="1061572" cy="523156"/>
          </a:xfrm>
          <a:prstGeom prst="rect">
            <a:avLst/>
          </a:prstGeom>
          <a:noFill/>
        </p:spPr>
        <p:txBody>
          <a:bodyPr wrap="none">
            <a:spAutoFit/>
          </a:bodyPr>
          <a:lstStyle/>
          <a:p>
            <a:pPr algn="ctr">
              <a:defRPr/>
            </a:pPr>
            <a:r>
              <a:rPr lang="es-ES" sz="2800" dirty="0">
                <a:ln w="0"/>
                <a:gradFill>
                  <a:gsLst>
                    <a:gs pos="21000">
                      <a:srgbClr val="53575C"/>
                    </a:gs>
                    <a:gs pos="88000">
                      <a:srgbClr val="C5C7CA"/>
                    </a:gs>
                  </a:gsLst>
                  <a:lin ang="5400000"/>
                </a:gradFill>
                <a:latin typeface="+mj-lt"/>
              </a:rPr>
              <a:t>MBM</a:t>
            </a:r>
          </a:p>
        </p:txBody>
      </p:sp>
      <p:sp>
        <p:nvSpPr>
          <p:cNvPr id="5" name="CuadroTexto 4"/>
          <p:cNvSpPr txBox="1"/>
          <p:nvPr/>
        </p:nvSpPr>
        <p:spPr bwMode="auto">
          <a:xfrm>
            <a:off x="3775364" y="2063318"/>
            <a:ext cx="1800225" cy="431800"/>
          </a:xfrm>
          <a:prstGeom prst="rect">
            <a:avLst/>
          </a:prstGeom>
          <a:noFill/>
        </p:spPr>
        <p:txBody>
          <a:bodyPr>
            <a:spAutoFit/>
          </a:bodyPr>
          <a:lstStyle/>
          <a:p>
            <a:pPr>
              <a:defRPr/>
            </a:pPr>
            <a:r>
              <a:rPr lang="es-CO" dirty="0">
                <a:latin typeface="+mn-lt"/>
              </a:rPr>
              <a:t>ETIOLOGIA </a:t>
            </a:r>
          </a:p>
        </p:txBody>
      </p:sp>
      <p:sp>
        <p:nvSpPr>
          <p:cNvPr id="6" name="Rectángulo 5"/>
          <p:cNvSpPr/>
          <p:nvPr/>
        </p:nvSpPr>
        <p:spPr>
          <a:xfrm>
            <a:off x="6657173" y="2063318"/>
            <a:ext cx="1882247" cy="369332"/>
          </a:xfrm>
          <a:prstGeom prst="rect">
            <a:avLst/>
          </a:prstGeom>
        </p:spPr>
        <p:txBody>
          <a:bodyPr wrap="none">
            <a:spAutoFit/>
          </a:bodyPr>
          <a:lstStyle/>
          <a:p>
            <a:r>
              <a:rPr lang="es-CO" dirty="0">
                <a:solidFill>
                  <a:srgbClr val="222222"/>
                </a:solidFill>
              </a:rPr>
              <a:t>Bacilo de Koch</a:t>
            </a:r>
            <a:endParaRPr lang="es-CO" dirty="0"/>
          </a:p>
        </p:txBody>
      </p:sp>
      <p:sp>
        <p:nvSpPr>
          <p:cNvPr id="7" name="Rectángulo 6"/>
          <p:cNvSpPr/>
          <p:nvPr/>
        </p:nvSpPr>
        <p:spPr>
          <a:xfrm>
            <a:off x="6201920" y="2807917"/>
            <a:ext cx="2807179" cy="369332"/>
          </a:xfrm>
          <a:prstGeom prst="rect">
            <a:avLst/>
          </a:prstGeom>
        </p:spPr>
        <p:txBody>
          <a:bodyPr wrap="none">
            <a:spAutoFit/>
          </a:bodyPr>
          <a:lstStyle/>
          <a:p>
            <a:pPr>
              <a:defRPr/>
            </a:pPr>
            <a:r>
              <a:rPr lang="es-CO" dirty="0" smtClean="0">
                <a:solidFill>
                  <a:srgbClr val="222222"/>
                </a:solidFill>
              </a:rPr>
              <a:t>Antibióticos </a:t>
            </a:r>
            <a:r>
              <a:rPr lang="es-CO" dirty="0">
                <a:solidFill>
                  <a:srgbClr val="222222"/>
                </a:solidFill>
              </a:rPr>
              <a:t>específicos</a:t>
            </a:r>
            <a:endParaRPr lang="es-CO"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0626" y="2195879"/>
            <a:ext cx="361546" cy="10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echa derecha 8"/>
          <p:cNvSpPr/>
          <p:nvPr/>
        </p:nvSpPr>
        <p:spPr bwMode="auto">
          <a:xfrm rot="5400000">
            <a:off x="4359398" y="1898796"/>
            <a:ext cx="290513"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0" name="Imagen 9"/>
          <p:cNvPicPr>
            <a:picLocks noChangeAspect="1"/>
          </p:cNvPicPr>
          <p:nvPr/>
        </p:nvPicPr>
        <p:blipFill>
          <a:blip r:embed="rId4"/>
          <a:stretch>
            <a:fillRect/>
          </a:stretch>
        </p:blipFill>
        <p:spPr>
          <a:xfrm>
            <a:off x="7509896" y="2461774"/>
            <a:ext cx="176799" cy="317019"/>
          </a:xfrm>
          <a:prstGeom prst="rect">
            <a:avLst/>
          </a:prstGeom>
        </p:spPr>
      </p:pic>
      <p:cxnSp>
        <p:nvCxnSpPr>
          <p:cNvPr id="11" name="Conector recto 10"/>
          <p:cNvCxnSpPr/>
          <p:nvPr/>
        </p:nvCxnSpPr>
        <p:spPr bwMode="auto">
          <a:xfrm>
            <a:off x="2749085" y="3345873"/>
            <a:ext cx="6769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lecha derecha 11"/>
          <p:cNvSpPr/>
          <p:nvPr/>
        </p:nvSpPr>
        <p:spPr bwMode="auto">
          <a:xfrm>
            <a:off x="3056226" y="5385641"/>
            <a:ext cx="719137" cy="34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3" name="Rectángulo 12"/>
          <p:cNvSpPr/>
          <p:nvPr/>
        </p:nvSpPr>
        <p:spPr bwMode="auto">
          <a:xfrm>
            <a:off x="3947450" y="5294687"/>
            <a:ext cx="1114408" cy="523220"/>
          </a:xfrm>
          <a:prstGeom prst="rect">
            <a:avLst/>
          </a:prstGeom>
          <a:noFill/>
        </p:spPr>
        <p:txBody>
          <a:bodyPr wrap="none">
            <a:spAutoFit/>
          </a:bodyPr>
          <a:lstStyle/>
          <a:p>
            <a:pPr algn="ctr">
              <a:defRPr/>
            </a:pPr>
            <a:r>
              <a:rPr lang="es-ES" sz="2800" dirty="0" smtClean="0">
                <a:ln w="0"/>
                <a:gradFill>
                  <a:gsLst>
                    <a:gs pos="21000">
                      <a:srgbClr val="53575C"/>
                    </a:gs>
                    <a:gs pos="88000">
                      <a:srgbClr val="C5C7CA"/>
                    </a:gs>
                  </a:gsLst>
                  <a:lin ang="5400000"/>
                </a:gradFill>
                <a:latin typeface="+mj-lt"/>
              </a:rPr>
              <a:t>MBPS</a:t>
            </a:r>
            <a:endParaRPr lang="es-ES" sz="2800" dirty="0">
              <a:ln w="0"/>
              <a:gradFill>
                <a:gsLst>
                  <a:gs pos="21000">
                    <a:srgbClr val="53575C"/>
                  </a:gs>
                  <a:gs pos="88000">
                    <a:srgbClr val="C5C7CA"/>
                  </a:gs>
                </a:gsLst>
                <a:lin ang="5400000"/>
              </a:gradFill>
              <a:latin typeface="+mj-lt"/>
            </a:endParaRPr>
          </a:p>
        </p:txBody>
      </p:sp>
      <p:sp>
        <p:nvSpPr>
          <p:cNvPr id="15" name="CuadroTexto 14"/>
          <p:cNvSpPr txBox="1"/>
          <p:nvPr/>
        </p:nvSpPr>
        <p:spPr bwMode="auto">
          <a:xfrm>
            <a:off x="3775363" y="4184997"/>
            <a:ext cx="1800225" cy="431800"/>
          </a:xfrm>
          <a:prstGeom prst="rect">
            <a:avLst/>
          </a:prstGeom>
          <a:noFill/>
        </p:spPr>
        <p:txBody>
          <a:bodyPr>
            <a:spAutoFit/>
          </a:bodyPr>
          <a:lstStyle/>
          <a:p>
            <a:pPr>
              <a:defRPr/>
            </a:pPr>
            <a:r>
              <a:rPr lang="es-CO" dirty="0">
                <a:latin typeface="+mn-lt"/>
              </a:rPr>
              <a:t>ETIOLOGIA </a:t>
            </a:r>
          </a:p>
        </p:txBody>
      </p:sp>
      <p:pic>
        <p:nvPicPr>
          <p:cNvPr id="16" name="Imagen 15"/>
          <p:cNvPicPr>
            <a:picLocks noChangeAspect="1"/>
          </p:cNvPicPr>
          <p:nvPr/>
        </p:nvPicPr>
        <p:blipFill>
          <a:blip r:embed="rId5"/>
          <a:stretch>
            <a:fillRect/>
          </a:stretch>
        </p:blipFill>
        <p:spPr>
          <a:xfrm>
            <a:off x="5575588" y="4313937"/>
            <a:ext cx="365792" cy="103641"/>
          </a:xfrm>
          <a:prstGeom prst="rect">
            <a:avLst/>
          </a:prstGeom>
        </p:spPr>
      </p:pic>
      <p:pic>
        <p:nvPicPr>
          <p:cNvPr id="19" name="Imagen 18"/>
          <p:cNvPicPr>
            <a:picLocks noChangeAspect="1"/>
          </p:cNvPicPr>
          <p:nvPr/>
        </p:nvPicPr>
        <p:blipFill>
          <a:blip r:embed="rId6"/>
          <a:stretch>
            <a:fillRect/>
          </a:stretch>
        </p:blipFill>
        <p:spPr>
          <a:xfrm>
            <a:off x="4419302" y="4849685"/>
            <a:ext cx="170703" cy="310923"/>
          </a:xfrm>
          <a:prstGeom prst="rect">
            <a:avLst/>
          </a:prstGeom>
        </p:spPr>
      </p:pic>
      <p:sp>
        <p:nvSpPr>
          <p:cNvPr id="20" name="Rectángulo 19"/>
          <p:cNvSpPr/>
          <p:nvPr/>
        </p:nvSpPr>
        <p:spPr>
          <a:xfrm>
            <a:off x="6201920" y="3552516"/>
            <a:ext cx="3030682" cy="2862322"/>
          </a:xfrm>
          <a:prstGeom prst="rect">
            <a:avLst/>
          </a:prstGeom>
        </p:spPr>
        <p:txBody>
          <a:bodyPr wrap="square">
            <a:spAutoFit/>
          </a:bodyPr>
          <a:lstStyle/>
          <a:p>
            <a:pPr>
              <a:defRPr/>
            </a:pPr>
            <a:r>
              <a:rPr lang="es-CO" dirty="0">
                <a:solidFill>
                  <a:srgbClr val="222222"/>
                </a:solidFill>
              </a:rPr>
              <a:t>Bacilo de </a:t>
            </a:r>
            <a:r>
              <a:rPr lang="es-CO" dirty="0" smtClean="0">
                <a:solidFill>
                  <a:srgbClr val="222222"/>
                </a:solidFill>
              </a:rPr>
              <a:t>Koch</a:t>
            </a:r>
          </a:p>
          <a:p>
            <a:pPr>
              <a:defRPr/>
            </a:pPr>
            <a:r>
              <a:rPr lang="es-CO" dirty="0" smtClean="0">
                <a:solidFill>
                  <a:srgbClr val="222222"/>
                </a:solidFill>
              </a:rPr>
              <a:t>Aspectos sociales</a:t>
            </a:r>
          </a:p>
          <a:p>
            <a:pPr>
              <a:defRPr/>
            </a:pPr>
            <a:r>
              <a:rPr lang="es-CO" dirty="0" smtClean="0">
                <a:solidFill>
                  <a:srgbClr val="222222"/>
                </a:solidFill>
              </a:rPr>
              <a:t>Condiciones familiares</a:t>
            </a:r>
          </a:p>
          <a:p>
            <a:pPr>
              <a:defRPr/>
            </a:pPr>
            <a:r>
              <a:rPr lang="es-CO" dirty="0" smtClean="0">
                <a:solidFill>
                  <a:srgbClr val="222222"/>
                </a:solidFill>
              </a:rPr>
              <a:t>Condiciones financieras</a:t>
            </a:r>
          </a:p>
          <a:p>
            <a:pPr>
              <a:defRPr/>
            </a:pPr>
            <a:r>
              <a:rPr lang="es-CO" dirty="0" smtClean="0">
                <a:solidFill>
                  <a:srgbClr val="222222"/>
                </a:solidFill>
              </a:rPr>
              <a:t>Tipo de Vivienda</a:t>
            </a:r>
          </a:p>
          <a:p>
            <a:pPr>
              <a:defRPr/>
            </a:pPr>
            <a:r>
              <a:rPr lang="es-CO" dirty="0" smtClean="0">
                <a:solidFill>
                  <a:srgbClr val="222222"/>
                </a:solidFill>
              </a:rPr>
              <a:t>Tipo de comunicación</a:t>
            </a:r>
          </a:p>
          <a:p>
            <a:pPr>
              <a:defRPr/>
            </a:pPr>
            <a:r>
              <a:rPr lang="es-CO" dirty="0" smtClean="0">
                <a:solidFill>
                  <a:srgbClr val="222222"/>
                </a:solidFill>
              </a:rPr>
              <a:t>Tipo de trasporte</a:t>
            </a:r>
          </a:p>
          <a:p>
            <a:pPr>
              <a:defRPr/>
            </a:pPr>
            <a:r>
              <a:rPr lang="es-CO" dirty="0" smtClean="0">
                <a:solidFill>
                  <a:srgbClr val="222222"/>
                </a:solidFill>
              </a:rPr>
              <a:t>Hábitos alimenticios</a:t>
            </a:r>
          </a:p>
          <a:p>
            <a:pPr>
              <a:defRPr/>
            </a:pPr>
            <a:r>
              <a:rPr lang="es-CO" dirty="0" smtClean="0">
                <a:solidFill>
                  <a:srgbClr val="222222"/>
                </a:solidFill>
              </a:rPr>
              <a:t>Acceso a SGSSS</a:t>
            </a:r>
          </a:p>
          <a:p>
            <a:pPr>
              <a:defRPr/>
            </a:pPr>
            <a:r>
              <a:rPr lang="es-CO" dirty="0" smtClean="0">
                <a:solidFill>
                  <a:srgbClr val="222222"/>
                </a:solidFill>
              </a:rPr>
              <a:t>Creencias</a:t>
            </a:r>
            <a:endParaRPr lang="es-CO" dirty="0">
              <a:solidFill>
                <a:srgbClr val="222222"/>
              </a:solidFill>
            </a:endParaRPr>
          </a:p>
        </p:txBody>
      </p:sp>
      <p:pic>
        <p:nvPicPr>
          <p:cNvPr id="23" name="Picture 2" descr="https://encrypted-tbn0.gstatic.com/images?q=tbn:ANd9GcTvT4-ZHHYvMF56OyJHhOaHTN2_gzKXktqBN0GPo3Nr0NfC_YY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0593" y="4184997"/>
            <a:ext cx="2591408" cy="267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Marcador de pie de página 23"/>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50994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11041" y="4948568"/>
            <a:ext cx="3647152" cy="584775"/>
          </a:xfrm>
          <a:prstGeom prst="rect">
            <a:avLst/>
          </a:prstGeom>
        </p:spPr>
        <p:txBody>
          <a:bodyPr wrap="none">
            <a:spAutoFit/>
          </a:bodyPr>
          <a:lstStyle/>
          <a:p>
            <a:r>
              <a:rPr lang="es-CO" sz="3200" dirty="0" smtClean="0"/>
              <a:t>CIENCIAS SOCIALES</a:t>
            </a:r>
            <a:endParaRPr lang="es-CO" sz="3200" dirty="0"/>
          </a:p>
        </p:txBody>
      </p:sp>
      <p:sp>
        <p:nvSpPr>
          <p:cNvPr id="8" name="Llamada de nube 7"/>
          <p:cNvSpPr/>
          <p:nvPr/>
        </p:nvSpPr>
        <p:spPr>
          <a:xfrm>
            <a:off x="3183453" y="2511599"/>
            <a:ext cx="3483430" cy="1461738"/>
          </a:xfrm>
          <a:prstGeom prst="cloudCallout">
            <a:avLst/>
          </a:prstGeom>
          <a:solidFill>
            <a:srgbClr val="00B0F0"/>
          </a:solidFill>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4165519" y="2962502"/>
            <a:ext cx="1519295" cy="584775"/>
          </a:xfrm>
          <a:prstGeom prst="rect">
            <a:avLst/>
          </a:prstGeom>
          <a:noFill/>
        </p:spPr>
        <p:txBody>
          <a:bodyPr wrap="square" lIns="91440" tIns="45720" rIns="91440" bIns="45720">
            <a:spAutoFit/>
          </a:bodyPr>
          <a:lstStyle/>
          <a:p>
            <a:pPr algn="ctr"/>
            <a:r>
              <a:rPr lang="es-ES" sz="3200" b="1" cap="none" spc="0" dirty="0" smtClean="0">
                <a:ln w="22225">
                  <a:solidFill>
                    <a:schemeClr val="accent2"/>
                  </a:solidFill>
                  <a:prstDash val="solid"/>
                </a:ln>
                <a:solidFill>
                  <a:schemeClr val="bg1"/>
                </a:solidFill>
                <a:effectLst/>
              </a:rPr>
              <a:t>SALUD</a:t>
            </a:r>
            <a:endParaRPr lang="es-ES" sz="3200" b="1" cap="none" spc="0" dirty="0">
              <a:ln w="22225">
                <a:solidFill>
                  <a:schemeClr val="accent2"/>
                </a:solidFill>
                <a:prstDash val="solid"/>
              </a:ln>
              <a:solidFill>
                <a:schemeClr val="bg1"/>
              </a:solidFill>
              <a:effectLst/>
            </a:endParaRPr>
          </a:p>
        </p:txBody>
      </p:sp>
      <p:sp>
        <p:nvSpPr>
          <p:cNvPr id="10" name="CuadroTexto 9"/>
          <p:cNvSpPr txBox="1"/>
          <p:nvPr/>
        </p:nvSpPr>
        <p:spPr>
          <a:xfrm>
            <a:off x="6666883" y="1157055"/>
            <a:ext cx="3712909" cy="1077218"/>
          </a:xfrm>
          <a:prstGeom prst="rect">
            <a:avLst/>
          </a:prstGeom>
          <a:noFill/>
        </p:spPr>
        <p:txBody>
          <a:bodyPr wrap="square" rtlCol="0">
            <a:spAutoFit/>
          </a:bodyPr>
          <a:lstStyle/>
          <a:p>
            <a:pPr algn="ctr"/>
            <a:r>
              <a:rPr lang="es-CO" sz="3200" dirty="0" smtClean="0"/>
              <a:t>TRANSICIÓN EPIDEMIOLOGICA.</a:t>
            </a:r>
            <a:endParaRPr lang="es-CO" sz="3200" dirty="0"/>
          </a:p>
        </p:txBody>
      </p:sp>
      <p:sp>
        <p:nvSpPr>
          <p:cNvPr id="11" name="Flecha curvada hacia arriba 10"/>
          <p:cNvSpPr/>
          <p:nvPr/>
        </p:nvSpPr>
        <p:spPr>
          <a:xfrm rot="20010646">
            <a:off x="4585357" y="4349744"/>
            <a:ext cx="1741716" cy="3539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2" name="Imagen 1"/>
          <p:cNvPicPr>
            <a:picLocks noChangeAspect="1"/>
          </p:cNvPicPr>
          <p:nvPr/>
        </p:nvPicPr>
        <p:blipFill>
          <a:blip r:embed="rId2"/>
          <a:stretch>
            <a:fillRect/>
          </a:stretch>
        </p:blipFill>
        <p:spPr>
          <a:xfrm>
            <a:off x="7029248" y="2346212"/>
            <a:ext cx="1603387" cy="877900"/>
          </a:xfrm>
          <a:prstGeom prst="rect">
            <a:avLst/>
          </a:prstGeom>
        </p:spPr>
      </p:pic>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749656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45573" y="1713728"/>
            <a:ext cx="10058400" cy="3108543"/>
          </a:xfrm>
          <a:prstGeom prst="rect">
            <a:avLst/>
          </a:prstGeom>
        </p:spPr>
        <p:txBody>
          <a:bodyPr wrap="square">
            <a:spAutoFit/>
          </a:bodyPr>
          <a:lstStyle/>
          <a:p>
            <a:pPr algn="just"/>
            <a:r>
              <a:rPr lang="es-CO" sz="2800" dirty="0">
                <a:latin typeface="Calibri" panose="020F0502020204030204" pitchFamily="34" charset="0"/>
              </a:rPr>
              <a:t>La transición epidemiológica (predominio de enfermedades crónicas degenerativas, accidentes, suicidios, drogadicción, alcoholismo y efectos de la contaminación ambiental sobre las enfermedades infecto-contagiosas y por </a:t>
            </a:r>
            <a:r>
              <a:rPr lang="es-CO" sz="2800" dirty="0" smtClean="0">
                <a:latin typeface="Calibri" panose="020F0502020204030204" pitchFamily="34" charset="0"/>
              </a:rPr>
              <a:t>carencias nutricionales</a:t>
            </a:r>
            <a:r>
              <a:rPr lang="es-CO" sz="2800" dirty="0">
                <a:latin typeface="Calibri" panose="020F0502020204030204" pitchFamily="34" charset="0"/>
              </a:rPr>
              <a:t>) ha ido cambiando las políticas y las perspectivas de salud, </a:t>
            </a:r>
            <a:r>
              <a:rPr lang="es-CO" sz="2800" dirty="0" smtClean="0">
                <a:latin typeface="Calibri" panose="020F0502020204030204" pitchFamily="34" charset="0"/>
              </a:rPr>
              <a:t>no </a:t>
            </a:r>
            <a:r>
              <a:rPr lang="es-CO" sz="2800" dirty="0">
                <a:latin typeface="Calibri" panose="020F0502020204030204" pitchFamily="34" charset="0"/>
              </a:rPr>
              <a:t>son suficientes las medidas sanitarias tradicionales y los avances tecnológicos para luchar contra sus determinantes.</a:t>
            </a:r>
          </a:p>
        </p:txBody>
      </p:sp>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291270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800944" y="253467"/>
            <a:ext cx="3300904" cy="369332"/>
          </a:xfrm>
          <a:prstGeom prst="rect">
            <a:avLst/>
          </a:prstGeom>
        </p:spPr>
        <p:txBody>
          <a:bodyPr wrap="none">
            <a:spAutoFit/>
          </a:bodyPr>
          <a:lstStyle/>
          <a:p>
            <a:r>
              <a:rPr lang="es-CO" dirty="0"/>
              <a:t>TRANSICIÓN EPIDEMIOLOGICA.</a:t>
            </a:r>
          </a:p>
        </p:txBody>
      </p:sp>
      <p:sp>
        <p:nvSpPr>
          <p:cNvPr id="13" name="Flecha a la derecha con bandas 12"/>
          <p:cNvSpPr/>
          <p:nvPr/>
        </p:nvSpPr>
        <p:spPr>
          <a:xfrm rot="1549618">
            <a:off x="3380942" y="4201347"/>
            <a:ext cx="3548020" cy="22577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8" name="Grupo 17"/>
          <p:cNvGrpSpPr/>
          <p:nvPr/>
        </p:nvGrpSpPr>
        <p:grpSpPr>
          <a:xfrm>
            <a:off x="4452056" y="1799746"/>
            <a:ext cx="1531055" cy="2408188"/>
            <a:chOff x="4452056" y="1799745"/>
            <a:chExt cx="2449653" cy="3308031"/>
          </a:xfrm>
        </p:grpSpPr>
        <p:pic>
          <p:nvPicPr>
            <p:cNvPr id="9" name="Imagen 8"/>
            <p:cNvPicPr>
              <a:picLocks noChangeAspect="1"/>
            </p:cNvPicPr>
            <p:nvPr/>
          </p:nvPicPr>
          <p:blipFill>
            <a:blip r:embed="rId2"/>
            <a:stretch>
              <a:fillRect/>
            </a:stretch>
          </p:blipFill>
          <p:spPr>
            <a:xfrm>
              <a:off x="4452056" y="1799745"/>
              <a:ext cx="1485900" cy="1981200"/>
            </a:xfrm>
            <a:prstGeom prst="rect">
              <a:avLst/>
            </a:prstGeom>
            <a:effectLst>
              <a:softEdge rad="241300"/>
            </a:effectLst>
          </p:spPr>
        </p:pic>
        <p:pic>
          <p:nvPicPr>
            <p:cNvPr id="10" name="Imagen 9"/>
            <p:cNvPicPr>
              <a:picLocks noChangeAspect="1"/>
            </p:cNvPicPr>
            <p:nvPr/>
          </p:nvPicPr>
          <p:blipFill>
            <a:blip r:embed="rId3"/>
            <a:stretch>
              <a:fillRect/>
            </a:stretch>
          </p:blipFill>
          <p:spPr>
            <a:xfrm>
              <a:off x="5725365" y="3534476"/>
              <a:ext cx="1176344" cy="1573300"/>
            </a:xfrm>
            <a:prstGeom prst="rect">
              <a:avLst/>
            </a:prstGeom>
          </p:spPr>
        </p:pic>
        <p:pic>
          <p:nvPicPr>
            <p:cNvPr id="11" name="Imagen 10"/>
            <p:cNvPicPr>
              <a:picLocks noChangeAspect="1"/>
            </p:cNvPicPr>
            <p:nvPr/>
          </p:nvPicPr>
          <p:blipFill>
            <a:blip r:embed="rId3"/>
            <a:stretch>
              <a:fillRect/>
            </a:stretch>
          </p:blipFill>
          <p:spPr>
            <a:xfrm>
              <a:off x="5937956" y="2438314"/>
              <a:ext cx="898772" cy="1202062"/>
            </a:xfrm>
            <a:prstGeom prst="rect">
              <a:avLst/>
            </a:prstGeom>
          </p:spPr>
        </p:pic>
        <p:pic>
          <p:nvPicPr>
            <p:cNvPr id="12" name="Imagen 11"/>
            <p:cNvPicPr>
              <a:picLocks noChangeAspect="1"/>
            </p:cNvPicPr>
            <p:nvPr/>
          </p:nvPicPr>
          <p:blipFill>
            <a:blip r:embed="rId3"/>
            <a:stretch>
              <a:fillRect/>
            </a:stretch>
          </p:blipFill>
          <p:spPr>
            <a:xfrm>
              <a:off x="4493268" y="3372379"/>
              <a:ext cx="1017156" cy="1360395"/>
            </a:xfrm>
            <a:prstGeom prst="rect">
              <a:avLst/>
            </a:prstGeom>
          </p:spPr>
        </p:pic>
        <p:pic>
          <p:nvPicPr>
            <p:cNvPr id="14" name="Imagen 13"/>
            <p:cNvPicPr>
              <a:picLocks noChangeAspect="1"/>
            </p:cNvPicPr>
            <p:nvPr/>
          </p:nvPicPr>
          <p:blipFill>
            <a:blip r:embed="rId3"/>
            <a:stretch>
              <a:fillRect/>
            </a:stretch>
          </p:blipFill>
          <p:spPr>
            <a:xfrm>
              <a:off x="5011473" y="2846901"/>
              <a:ext cx="1481456" cy="1981372"/>
            </a:xfrm>
            <a:prstGeom prst="rect">
              <a:avLst/>
            </a:prstGeom>
          </p:spPr>
        </p:pic>
      </p:grpSp>
      <p:pic>
        <p:nvPicPr>
          <p:cNvPr id="16" name="Imagen 15"/>
          <p:cNvPicPr>
            <a:picLocks noChangeAspect="1"/>
          </p:cNvPicPr>
          <p:nvPr/>
        </p:nvPicPr>
        <p:blipFill>
          <a:blip r:embed="rId4"/>
          <a:stretch>
            <a:fillRect/>
          </a:stretch>
        </p:blipFill>
        <p:spPr>
          <a:xfrm>
            <a:off x="64358" y="503876"/>
            <a:ext cx="3292692" cy="3292692"/>
          </a:xfrm>
          <a:prstGeom prst="rect">
            <a:avLst/>
          </a:prstGeom>
        </p:spPr>
      </p:pic>
      <p:pic>
        <p:nvPicPr>
          <p:cNvPr id="17" name="Imagen 16"/>
          <p:cNvPicPr>
            <a:picLocks noChangeAspect="1"/>
          </p:cNvPicPr>
          <p:nvPr/>
        </p:nvPicPr>
        <p:blipFill>
          <a:blip r:embed="rId5"/>
          <a:stretch>
            <a:fillRect/>
          </a:stretch>
        </p:blipFill>
        <p:spPr>
          <a:xfrm>
            <a:off x="7618774" y="2438315"/>
            <a:ext cx="4406787" cy="3687312"/>
          </a:xfrm>
          <a:prstGeom prst="rect">
            <a:avLst/>
          </a:prstGeom>
        </p:spPr>
      </p:pic>
      <p:pic>
        <p:nvPicPr>
          <p:cNvPr id="15" name="Imagen 14"/>
          <p:cNvPicPr>
            <a:picLocks noChangeAspect="1"/>
          </p:cNvPicPr>
          <p:nvPr/>
        </p:nvPicPr>
        <p:blipFill>
          <a:blip r:embed="rId6"/>
          <a:stretch>
            <a:fillRect/>
          </a:stretch>
        </p:blipFill>
        <p:spPr>
          <a:xfrm>
            <a:off x="4629469" y="1227971"/>
            <a:ext cx="3310415" cy="1542422"/>
          </a:xfrm>
          <a:prstGeom prst="rect">
            <a:avLst/>
          </a:prstGeom>
        </p:spPr>
      </p:pic>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775007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947857" y="3860799"/>
            <a:ext cx="3261259" cy="2300435"/>
          </a:xfrm>
          <a:prstGeom prst="rect">
            <a:avLst/>
          </a:prstGeom>
          <a:effectLst>
            <a:outerShdw blurRad="50800" dist="50800" dir="5400000" algn="ctr" rotWithShape="0">
              <a:schemeClr val="bg1"/>
            </a:outerShdw>
          </a:effectLst>
        </p:spPr>
      </p:pic>
      <p:pic>
        <p:nvPicPr>
          <p:cNvPr id="7" name="Imagen 6"/>
          <p:cNvPicPr>
            <a:picLocks noChangeAspect="1"/>
          </p:cNvPicPr>
          <p:nvPr/>
        </p:nvPicPr>
        <p:blipFill>
          <a:blip r:embed="rId3"/>
          <a:stretch>
            <a:fillRect/>
          </a:stretch>
        </p:blipFill>
        <p:spPr>
          <a:xfrm>
            <a:off x="852983" y="765175"/>
            <a:ext cx="4048125" cy="2686050"/>
          </a:xfrm>
          <a:prstGeom prst="rect">
            <a:avLst/>
          </a:prstGeom>
        </p:spPr>
      </p:pic>
      <p:pic>
        <p:nvPicPr>
          <p:cNvPr id="8" name="Imagen 7"/>
          <p:cNvPicPr>
            <a:picLocks noChangeAspect="1"/>
          </p:cNvPicPr>
          <p:nvPr/>
        </p:nvPicPr>
        <p:blipFill>
          <a:blip r:embed="rId4"/>
          <a:stretch>
            <a:fillRect/>
          </a:stretch>
        </p:blipFill>
        <p:spPr>
          <a:xfrm>
            <a:off x="6188144" y="765175"/>
            <a:ext cx="3045284" cy="2294114"/>
          </a:xfrm>
          <a:prstGeom prst="rect">
            <a:avLst/>
          </a:prstGeom>
        </p:spPr>
      </p:pic>
      <p:pic>
        <p:nvPicPr>
          <p:cNvPr id="9" name="Imagen 8"/>
          <p:cNvPicPr>
            <a:picLocks noChangeAspect="1"/>
          </p:cNvPicPr>
          <p:nvPr/>
        </p:nvPicPr>
        <p:blipFill>
          <a:blip r:embed="rId5"/>
          <a:stretch>
            <a:fillRect/>
          </a:stretch>
        </p:blipFill>
        <p:spPr>
          <a:xfrm>
            <a:off x="7857948" y="3284647"/>
            <a:ext cx="3452738" cy="3452738"/>
          </a:xfrm>
          <a:prstGeom prst="rect">
            <a:avLst/>
          </a:prstGeom>
        </p:spPr>
      </p:pic>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1132147" y="2967335"/>
            <a:ext cx="9927719" cy="923330"/>
          </a:xfrm>
          <a:prstGeom prst="rect">
            <a:avLst/>
          </a:prstGeom>
          <a:noFill/>
        </p:spPr>
        <p:txBody>
          <a:bodyPr wrap="none" lIns="91440" tIns="45720" rIns="91440" bIns="45720">
            <a:spAutoFit/>
          </a:bodyPr>
          <a:lstStyle/>
          <a:p>
            <a:pPr algn="ctr"/>
            <a:r>
              <a:rPr lang="es-ES" sz="5400" b="0" cap="none" spc="0" dirty="0" smtClean="0">
                <a:ln w="0"/>
                <a:gradFill>
                  <a:gsLst>
                    <a:gs pos="21000">
                      <a:srgbClr val="53575C"/>
                    </a:gs>
                    <a:gs pos="88000">
                      <a:srgbClr val="C5C7CA"/>
                    </a:gs>
                  </a:gsLst>
                  <a:lin ang="5400000"/>
                </a:gradFill>
                <a:effectLst/>
              </a:rPr>
              <a:t>ENFERMEDADES APRENDIDAS</a:t>
            </a:r>
            <a:endParaRPr lang="es-E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377046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9482" y="1845394"/>
            <a:ext cx="9559636" cy="3108543"/>
          </a:xfrm>
          <a:prstGeom prst="rect">
            <a:avLst/>
          </a:prstGeom>
        </p:spPr>
        <p:txBody>
          <a:bodyPr wrap="square">
            <a:spAutoFit/>
          </a:bodyPr>
          <a:lstStyle/>
          <a:p>
            <a:r>
              <a:rPr lang="es-CO" sz="2800" dirty="0">
                <a:solidFill>
                  <a:srgbClr val="000000"/>
                </a:solidFill>
                <a:latin typeface="Calibri" panose="020F0502020204030204" pitchFamily="34" charset="0"/>
              </a:rPr>
              <a:t>La preocupación de la disciplina psicológica en relación con los temas de salud se orientó históricamente al estudio y tratamiento de la salud y las enfermedades mentales. Sin embargo, desde los años 60 la Psicología empezó a ocuparse del proceso salud-enfermedad en su dimensión más amplia y comenzó a hacer aportes, como se dijo anteriormente, a un campo tradicionalmente exclusivo del discurso médico.</a:t>
            </a:r>
            <a:endParaRPr lang="es-CO" sz="2800" dirty="0">
              <a:latin typeface="Calibri" panose="020F0502020204030204" pitchFamily="34" charset="0"/>
            </a:endParaRPr>
          </a:p>
        </p:txBody>
      </p:sp>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
        <p:nvSpPr>
          <p:cNvPr id="4" name="Rectángulo 3"/>
          <p:cNvSpPr/>
          <p:nvPr/>
        </p:nvSpPr>
        <p:spPr>
          <a:xfrm>
            <a:off x="1049482" y="581652"/>
            <a:ext cx="6372258" cy="923330"/>
          </a:xfrm>
          <a:prstGeom prst="rect">
            <a:avLst/>
          </a:prstGeom>
          <a:noFill/>
        </p:spPr>
        <p:txBody>
          <a:bodyPr wrap="none" lIns="91440" tIns="45720" rIns="91440" bIns="45720">
            <a:spAutoFit/>
          </a:bodyPr>
          <a:lstStyle/>
          <a:p>
            <a:pPr algn="ctr"/>
            <a:r>
              <a:rPr lang="es-ES" sz="5400" b="0" cap="none" spc="0" dirty="0" smtClean="0">
                <a:ln w="0"/>
                <a:gradFill>
                  <a:gsLst>
                    <a:gs pos="21000">
                      <a:srgbClr val="53575C"/>
                    </a:gs>
                    <a:gs pos="88000">
                      <a:srgbClr val="C5C7CA"/>
                    </a:gs>
                  </a:gsLst>
                  <a:lin ang="5400000"/>
                </a:gradFill>
                <a:effectLst/>
              </a:rPr>
              <a:t>Psicología y Salud </a:t>
            </a:r>
            <a:endParaRPr lang="es-E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292972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9480" y="1682970"/>
            <a:ext cx="9642763" cy="4154984"/>
          </a:xfrm>
          <a:prstGeom prst="rect">
            <a:avLst/>
          </a:prstGeom>
        </p:spPr>
        <p:txBody>
          <a:bodyPr wrap="square">
            <a:spAutoFit/>
          </a:bodyPr>
          <a:lstStyle/>
          <a:p>
            <a:r>
              <a:rPr lang="es-CO" sz="2400" dirty="0" smtClean="0">
                <a:latin typeface="Calibri" panose="020F0502020204030204" pitchFamily="34" charset="0"/>
              </a:rPr>
              <a:t> </a:t>
            </a:r>
            <a:endParaRPr lang="es-CO" sz="2400" dirty="0">
              <a:latin typeface="Calibri" panose="020F0502020204030204" pitchFamily="34" charset="0"/>
            </a:endParaRPr>
          </a:p>
          <a:p>
            <a:pPr marL="342900" indent="-342900">
              <a:buAutoNum type="alphaLcParenR"/>
            </a:pPr>
            <a:r>
              <a:rPr lang="es-CO" sz="2400" dirty="0">
                <a:latin typeface="Calibri" panose="020F0502020204030204" pitchFamily="34" charset="0"/>
              </a:rPr>
              <a:t>las controversias con el modelo biomédico tradicional y sus limitaciones en la práctica actual en salud</a:t>
            </a:r>
          </a:p>
          <a:p>
            <a:endParaRPr lang="es-CO" sz="2400" dirty="0">
              <a:latin typeface="Calibri" panose="020F0502020204030204" pitchFamily="34" charset="0"/>
            </a:endParaRPr>
          </a:p>
          <a:p>
            <a:r>
              <a:rPr lang="es-CO" sz="2400" dirty="0">
                <a:latin typeface="Calibri" panose="020F0502020204030204" pitchFamily="34" charset="0"/>
              </a:rPr>
              <a:t>b) El fracaso de los sistemas sanitarios por una concepción restrictiva y       </a:t>
            </a:r>
          </a:p>
          <a:p>
            <a:r>
              <a:rPr lang="es-CO" sz="2400" dirty="0">
                <a:latin typeface="Calibri" panose="020F0502020204030204" pitchFamily="34" charset="0"/>
              </a:rPr>
              <a:t>    </a:t>
            </a:r>
            <a:r>
              <a:rPr lang="es-CO" sz="2400" dirty="0" err="1">
                <a:latin typeface="Calibri" panose="020F0502020204030204" pitchFamily="34" charset="0"/>
              </a:rPr>
              <a:t>descontextualizadora</a:t>
            </a:r>
            <a:r>
              <a:rPr lang="es-CO" sz="2400" dirty="0">
                <a:latin typeface="Calibri" panose="020F0502020204030204" pitchFamily="34" charset="0"/>
              </a:rPr>
              <a:t> de la salud</a:t>
            </a:r>
          </a:p>
          <a:p>
            <a:endParaRPr lang="es-CO" sz="2400" dirty="0">
              <a:latin typeface="Calibri" panose="020F0502020204030204" pitchFamily="34" charset="0"/>
            </a:endParaRPr>
          </a:p>
          <a:p>
            <a:r>
              <a:rPr lang="es-CO" sz="2400" b="1" dirty="0">
                <a:latin typeface="Calibri" panose="020F0502020204030204" pitchFamily="34" charset="0"/>
              </a:rPr>
              <a:t>c) la posibilidad de comprender como variables sociales y </a:t>
            </a:r>
            <a:r>
              <a:rPr lang="es-CO" sz="2400" b="1" dirty="0" smtClean="0">
                <a:latin typeface="Calibri" panose="020F0502020204030204" pitchFamily="34" charset="0"/>
              </a:rPr>
              <a:t>psicológicas</a:t>
            </a:r>
          </a:p>
          <a:p>
            <a:r>
              <a:rPr lang="es-CO" sz="2400" b="1" dirty="0" smtClean="0">
                <a:latin typeface="Calibri" panose="020F0502020204030204" pitchFamily="34" charset="0"/>
              </a:rPr>
              <a:t>    (</a:t>
            </a:r>
            <a:r>
              <a:rPr lang="es-CO" sz="2400" b="1" dirty="0">
                <a:latin typeface="Calibri" panose="020F0502020204030204" pitchFamily="34" charset="0"/>
              </a:rPr>
              <a:t>creencias, </a:t>
            </a:r>
            <a:r>
              <a:rPr lang="es-CO" sz="2400" b="1" dirty="0" smtClean="0">
                <a:latin typeface="Calibri" panose="020F0502020204030204" pitchFamily="34" charset="0"/>
              </a:rPr>
              <a:t>conductas</a:t>
            </a:r>
            <a:r>
              <a:rPr lang="es-CO" sz="2400" b="1" dirty="0">
                <a:latin typeface="Calibri" panose="020F0502020204030204" pitchFamily="34" charset="0"/>
              </a:rPr>
              <a:t>, emociones, actitudes, apoyo social, etc.) </a:t>
            </a:r>
            <a:endParaRPr lang="es-CO" sz="2400" b="1" dirty="0" smtClean="0">
              <a:latin typeface="Calibri" panose="020F0502020204030204" pitchFamily="34" charset="0"/>
            </a:endParaRPr>
          </a:p>
          <a:p>
            <a:r>
              <a:rPr lang="es-CO" sz="2400" b="1" dirty="0" smtClean="0">
                <a:latin typeface="Calibri" panose="020F0502020204030204" pitchFamily="34" charset="0"/>
              </a:rPr>
              <a:t>    mediatizan </a:t>
            </a:r>
            <a:r>
              <a:rPr lang="es-CO" sz="2400" b="1" dirty="0">
                <a:latin typeface="Calibri" panose="020F0502020204030204" pitchFamily="34" charset="0"/>
              </a:rPr>
              <a:t>los problemas de  </a:t>
            </a:r>
            <a:r>
              <a:rPr lang="es-CO" sz="2400" b="1" dirty="0" smtClean="0">
                <a:latin typeface="Calibri" panose="020F0502020204030204" pitchFamily="34" charset="0"/>
              </a:rPr>
              <a:t>salud</a:t>
            </a:r>
            <a:r>
              <a:rPr lang="es-CO" sz="2400" b="1" dirty="0">
                <a:latin typeface="Calibri" panose="020F0502020204030204" pitchFamily="34" charset="0"/>
              </a:rPr>
              <a:t>, como factores desencadenantes</a:t>
            </a:r>
            <a:r>
              <a:rPr lang="es-CO" sz="2400" b="1" dirty="0" smtClean="0">
                <a:latin typeface="Calibri" panose="020F0502020204030204" pitchFamily="34" charset="0"/>
              </a:rPr>
              <a:t>,</a:t>
            </a:r>
          </a:p>
          <a:p>
            <a:r>
              <a:rPr lang="es-CO" sz="2400" b="1" dirty="0">
                <a:latin typeface="Calibri" panose="020F0502020204030204" pitchFamily="34" charset="0"/>
              </a:rPr>
              <a:t> </a:t>
            </a:r>
            <a:r>
              <a:rPr lang="es-CO" sz="2400" b="1" dirty="0" smtClean="0">
                <a:latin typeface="Calibri" panose="020F0502020204030204" pitchFamily="34" charset="0"/>
              </a:rPr>
              <a:t>   facilitadores </a:t>
            </a:r>
            <a:r>
              <a:rPr lang="es-CO" sz="2400" b="1" dirty="0">
                <a:latin typeface="Calibri" panose="020F0502020204030204" pitchFamily="34" charset="0"/>
              </a:rPr>
              <a:t>o moduladores del proceso </a:t>
            </a:r>
            <a:r>
              <a:rPr lang="es-CO" sz="2400" b="1" dirty="0" smtClean="0">
                <a:latin typeface="Calibri" panose="020F0502020204030204" pitchFamily="34" charset="0"/>
              </a:rPr>
              <a:t>salud-enfermedad</a:t>
            </a:r>
            <a:r>
              <a:rPr lang="es-CO" sz="2400" b="1" dirty="0">
                <a:latin typeface="Calibri" panose="020F0502020204030204" pitchFamily="34" charset="0"/>
              </a:rPr>
              <a:t>.</a:t>
            </a:r>
          </a:p>
        </p:txBody>
      </p:sp>
      <p:sp>
        <p:nvSpPr>
          <p:cNvPr id="3" name="Rectángulo 2"/>
          <p:cNvSpPr/>
          <p:nvPr/>
        </p:nvSpPr>
        <p:spPr>
          <a:xfrm>
            <a:off x="2204461" y="760906"/>
            <a:ext cx="7055714" cy="646331"/>
          </a:xfrm>
          <a:prstGeom prst="rect">
            <a:avLst/>
          </a:prstGeom>
        </p:spPr>
        <p:txBody>
          <a:bodyPr wrap="none">
            <a:spAutoFit/>
          </a:bodyPr>
          <a:lstStyle/>
          <a:p>
            <a:pPr algn="ctr"/>
            <a:r>
              <a:rPr lang="es-ES" sz="3600" dirty="0">
                <a:ln w="0"/>
                <a:effectLst>
                  <a:outerShdw blurRad="38100" dist="25400" dir="5400000" algn="ctr" rotWithShape="0">
                    <a:srgbClr val="6E747A">
                      <a:alpha val="43000"/>
                    </a:srgbClr>
                  </a:outerShdw>
                </a:effectLst>
                <a:latin typeface="Calibri" panose="020F0502020204030204" pitchFamily="34" charset="0"/>
              </a:rPr>
              <a:t>DETERMINANTES DEL SURGIMIENTO</a:t>
            </a:r>
          </a:p>
        </p:txBody>
      </p:sp>
      <p:sp>
        <p:nvSpPr>
          <p:cNvPr id="4" name="Marcador de pie de página 3"/>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56336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758536" y="1055685"/>
            <a:ext cx="10193481" cy="4401205"/>
          </a:xfrm>
          <a:prstGeom prst="rect">
            <a:avLst/>
          </a:prstGeom>
        </p:spPr>
        <p:txBody>
          <a:bodyPr wrap="square">
            <a:spAutoFit/>
          </a:bodyPr>
          <a:lstStyle/>
          <a:p>
            <a:r>
              <a:rPr lang="es-CO" sz="2800" dirty="0">
                <a:latin typeface="Calibri" panose="020F0502020204030204" pitchFamily="34" charset="0"/>
              </a:rPr>
              <a:t>La Psicología de la </a:t>
            </a:r>
            <a:r>
              <a:rPr lang="es-CO" sz="2800" dirty="0" smtClean="0">
                <a:latin typeface="Calibri" panose="020F0502020204030204" pitchFamily="34" charset="0"/>
              </a:rPr>
              <a:t>Salud</a:t>
            </a:r>
          </a:p>
          <a:p>
            <a:endParaRPr lang="es-CO" sz="2800" dirty="0">
              <a:latin typeface="Calibri" panose="020F0502020204030204" pitchFamily="34" charset="0"/>
            </a:endParaRPr>
          </a:p>
          <a:p>
            <a:r>
              <a:rPr lang="es-CO" sz="2800" dirty="0" smtClean="0">
                <a:latin typeface="Calibri" panose="020F0502020204030204" pitchFamily="34" charset="0"/>
              </a:rPr>
              <a:t>«El </a:t>
            </a:r>
            <a:r>
              <a:rPr lang="es-CO" sz="2800" dirty="0">
                <a:latin typeface="Calibri" panose="020F0502020204030204" pitchFamily="34" charset="0"/>
              </a:rPr>
              <a:t>conjunto de contribuciones científicas, educativas y profesionales (investigación, evaluación, intervención, formación y gestión) de la psicología, </a:t>
            </a:r>
            <a:r>
              <a:rPr lang="es-CO" sz="2800" dirty="0" smtClean="0">
                <a:latin typeface="Calibri" panose="020F0502020204030204" pitchFamily="34" charset="0"/>
              </a:rPr>
              <a:t>en relación con la </a:t>
            </a:r>
            <a:r>
              <a:rPr lang="es-CO" sz="2800" dirty="0">
                <a:latin typeface="Calibri" panose="020F0502020204030204" pitchFamily="34" charset="0"/>
              </a:rPr>
              <a:t>promoción y mantenimiento de la salud, a la prevención y tratamiento de la enfermedad, a la identificación de los correlatos etiológicos y diagnósticos de la salud, la enfermedad y las disfunciones relacionadas, a la mejora del sistema sanitario y a la formación de una política sanitaria» (</a:t>
            </a:r>
            <a:r>
              <a:rPr lang="es-CO" sz="2800" dirty="0" err="1">
                <a:latin typeface="Calibri" panose="020F0502020204030204" pitchFamily="34" charset="0"/>
              </a:rPr>
              <a:t>Matarazzo</a:t>
            </a:r>
            <a:r>
              <a:rPr lang="es-CO" sz="2800" dirty="0">
                <a:latin typeface="Calibri" panose="020F0502020204030204" pitchFamily="34" charset="0"/>
              </a:rPr>
              <a:t>, 1980, p. 815). </a:t>
            </a:r>
          </a:p>
        </p:txBody>
      </p:sp>
    </p:spTree>
    <p:extLst>
      <p:ext uri="{BB962C8B-B14F-4D97-AF65-F5344CB8AC3E}">
        <p14:creationId xmlns:p14="http://schemas.microsoft.com/office/powerpoint/2010/main" val="164851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5" name="CuadroTexto 4"/>
          <p:cNvSpPr txBox="1"/>
          <p:nvPr/>
        </p:nvSpPr>
        <p:spPr>
          <a:xfrm>
            <a:off x="1081012" y="1174173"/>
            <a:ext cx="1781503" cy="400110"/>
          </a:xfrm>
          <a:prstGeom prst="rect">
            <a:avLst/>
          </a:prstGeom>
          <a:noFill/>
        </p:spPr>
        <p:txBody>
          <a:bodyPr wrap="square" rtlCol="0">
            <a:spAutoFit/>
          </a:bodyPr>
          <a:lstStyle/>
          <a:p>
            <a:r>
              <a:rPr lang="es-CO" sz="2000" dirty="0" smtClean="0">
                <a:latin typeface="Calibri" panose="020F0502020204030204" pitchFamily="34" charset="0"/>
              </a:rPr>
              <a:t>Estilos de Vida</a:t>
            </a:r>
            <a:endParaRPr lang="es-CO" sz="2000" dirty="0">
              <a:latin typeface="Calibri" panose="020F0502020204030204" pitchFamily="34" charset="0"/>
            </a:endParaRPr>
          </a:p>
        </p:txBody>
      </p:sp>
      <p:sp>
        <p:nvSpPr>
          <p:cNvPr id="6" name="CuadroTexto 5"/>
          <p:cNvSpPr txBox="1"/>
          <p:nvPr/>
        </p:nvSpPr>
        <p:spPr>
          <a:xfrm>
            <a:off x="3824212" y="1174173"/>
            <a:ext cx="1953612" cy="400110"/>
          </a:xfrm>
          <a:prstGeom prst="rect">
            <a:avLst/>
          </a:prstGeom>
          <a:noFill/>
        </p:spPr>
        <p:txBody>
          <a:bodyPr wrap="none" rtlCol="0">
            <a:spAutoFit/>
          </a:bodyPr>
          <a:lstStyle/>
          <a:p>
            <a:r>
              <a:rPr lang="es-CO" sz="2000" dirty="0" smtClean="0">
                <a:latin typeface="Calibri" panose="020F0502020204030204" pitchFamily="34" charset="0"/>
              </a:rPr>
              <a:t>Efecto del estrés </a:t>
            </a:r>
            <a:endParaRPr lang="es-CO" sz="2000" dirty="0">
              <a:latin typeface="Calibri" panose="020F0502020204030204" pitchFamily="34" charset="0"/>
            </a:endParaRPr>
          </a:p>
        </p:txBody>
      </p:sp>
      <p:sp>
        <p:nvSpPr>
          <p:cNvPr id="7" name="CuadroTexto 6"/>
          <p:cNvSpPr txBox="1"/>
          <p:nvPr/>
        </p:nvSpPr>
        <p:spPr>
          <a:xfrm>
            <a:off x="6176916" y="1174173"/>
            <a:ext cx="1334020" cy="400110"/>
          </a:xfrm>
          <a:prstGeom prst="rect">
            <a:avLst/>
          </a:prstGeom>
          <a:noFill/>
        </p:spPr>
        <p:txBody>
          <a:bodyPr wrap="none" rtlCol="0">
            <a:spAutoFit/>
          </a:bodyPr>
          <a:lstStyle/>
          <a:p>
            <a:r>
              <a:rPr lang="es-CO" sz="2000" dirty="0" smtClean="0">
                <a:latin typeface="Calibri" panose="020F0502020204030204" pitchFamily="34" charset="0"/>
              </a:rPr>
              <a:t>Emociones</a:t>
            </a:r>
            <a:endParaRPr lang="es-CO" sz="2000" dirty="0">
              <a:latin typeface="Calibri" panose="020F0502020204030204" pitchFamily="34" charset="0"/>
            </a:endParaRPr>
          </a:p>
        </p:txBody>
      </p:sp>
      <p:sp>
        <p:nvSpPr>
          <p:cNvPr id="8" name="CuadroTexto 7"/>
          <p:cNvSpPr txBox="1"/>
          <p:nvPr/>
        </p:nvSpPr>
        <p:spPr>
          <a:xfrm>
            <a:off x="6463036" y="1930918"/>
            <a:ext cx="2730619" cy="400110"/>
          </a:xfrm>
          <a:prstGeom prst="rect">
            <a:avLst/>
          </a:prstGeom>
          <a:noFill/>
        </p:spPr>
        <p:txBody>
          <a:bodyPr wrap="none" rtlCol="0">
            <a:spAutoFit/>
          </a:bodyPr>
          <a:lstStyle/>
          <a:p>
            <a:r>
              <a:rPr lang="es-CO" sz="2000" dirty="0" smtClean="0">
                <a:latin typeface="Calibri" panose="020F0502020204030204" pitchFamily="34" charset="0"/>
              </a:rPr>
              <a:t>Estilos de afrontamiento</a:t>
            </a:r>
            <a:endParaRPr lang="es-CO" sz="2000" dirty="0">
              <a:latin typeface="Calibri" panose="020F0502020204030204" pitchFamily="34" charset="0"/>
            </a:endParaRPr>
          </a:p>
        </p:txBody>
      </p:sp>
      <p:sp>
        <p:nvSpPr>
          <p:cNvPr id="9" name="CuadroTexto 8"/>
          <p:cNvSpPr txBox="1"/>
          <p:nvPr/>
        </p:nvSpPr>
        <p:spPr>
          <a:xfrm>
            <a:off x="7949333" y="1174173"/>
            <a:ext cx="2627642" cy="400110"/>
          </a:xfrm>
          <a:prstGeom prst="rect">
            <a:avLst/>
          </a:prstGeom>
          <a:noFill/>
        </p:spPr>
        <p:txBody>
          <a:bodyPr wrap="none" rtlCol="0">
            <a:spAutoFit/>
          </a:bodyPr>
          <a:lstStyle/>
          <a:p>
            <a:r>
              <a:rPr lang="es-CO" sz="2000" dirty="0" smtClean="0">
                <a:latin typeface="Calibri" panose="020F0502020204030204" pitchFamily="34" charset="0"/>
              </a:rPr>
              <a:t>Patrones conductuales</a:t>
            </a:r>
            <a:endParaRPr lang="es-CO" sz="2000" dirty="0">
              <a:latin typeface="Calibri" panose="020F0502020204030204" pitchFamily="34" charset="0"/>
            </a:endParaRPr>
          </a:p>
        </p:txBody>
      </p:sp>
      <p:sp>
        <p:nvSpPr>
          <p:cNvPr id="10" name="CuadroTexto 9"/>
          <p:cNvSpPr txBox="1"/>
          <p:nvPr/>
        </p:nvSpPr>
        <p:spPr>
          <a:xfrm>
            <a:off x="1971763" y="1930918"/>
            <a:ext cx="2772554" cy="400110"/>
          </a:xfrm>
          <a:prstGeom prst="rect">
            <a:avLst/>
          </a:prstGeom>
          <a:noFill/>
        </p:spPr>
        <p:txBody>
          <a:bodyPr wrap="none" rtlCol="0">
            <a:spAutoFit/>
          </a:bodyPr>
          <a:lstStyle/>
          <a:p>
            <a:r>
              <a:rPr lang="es-CO" sz="2000" dirty="0" smtClean="0">
                <a:latin typeface="Calibri" panose="020F0502020204030204" pitchFamily="34" charset="0"/>
              </a:rPr>
              <a:t>Creencias y atribuciones </a:t>
            </a:r>
            <a:endParaRPr lang="es-CO" sz="2000" dirty="0">
              <a:latin typeface="Calibri" panose="020F0502020204030204" pitchFamily="34" charset="0"/>
            </a:endParaRPr>
          </a:p>
        </p:txBody>
      </p:sp>
      <p:sp>
        <p:nvSpPr>
          <p:cNvPr id="11" name="Cerrar llave 10"/>
          <p:cNvSpPr/>
          <p:nvPr/>
        </p:nvSpPr>
        <p:spPr>
          <a:xfrm rot="5400000">
            <a:off x="5600460" y="-1884917"/>
            <a:ext cx="504497" cy="93726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2" name="CuadroTexto 11"/>
          <p:cNvSpPr txBox="1"/>
          <p:nvPr/>
        </p:nvSpPr>
        <p:spPr>
          <a:xfrm>
            <a:off x="1659080" y="3271740"/>
            <a:ext cx="8387256" cy="707886"/>
          </a:xfrm>
          <a:prstGeom prst="rect">
            <a:avLst/>
          </a:prstGeom>
          <a:noFill/>
        </p:spPr>
        <p:txBody>
          <a:bodyPr wrap="square" rtlCol="0">
            <a:spAutoFit/>
          </a:bodyPr>
          <a:lstStyle/>
          <a:p>
            <a:pPr algn="ctr"/>
            <a:r>
              <a:rPr lang="es-CO" sz="2000" dirty="0" smtClean="0">
                <a:latin typeface="Calibri" panose="020F0502020204030204" pitchFamily="34" charset="0"/>
              </a:rPr>
              <a:t>Agentes multicausales o multiactuantes etiológicos de enfermedades aprendidas</a:t>
            </a:r>
            <a:endParaRPr lang="es-CO" sz="2000" dirty="0">
              <a:latin typeface="Calibri" panose="020F0502020204030204" pitchFamily="34" charset="0"/>
            </a:endParaRPr>
          </a:p>
        </p:txBody>
      </p:sp>
      <p:sp>
        <p:nvSpPr>
          <p:cNvPr id="13" name="Rectángulo 12"/>
          <p:cNvSpPr/>
          <p:nvPr/>
        </p:nvSpPr>
        <p:spPr>
          <a:xfrm>
            <a:off x="374847" y="4743240"/>
            <a:ext cx="11209283" cy="707886"/>
          </a:xfrm>
          <a:prstGeom prst="rect">
            <a:avLst/>
          </a:prstGeom>
        </p:spPr>
        <p:txBody>
          <a:bodyPr wrap="square">
            <a:spAutoFit/>
          </a:bodyPr>
          <a:lstStyle/>
          <a:p>
            <a:pPr algn="ctr"/>
            <a:r>
              <a:rPr lang="es-CO" sz="2000" dirty="0" smtClean="0">
                <a:latin typeface="Calibri" panose="020F0502020204030204" pitchFamily="34" charset="0"/>
              </a:rPr>
              <a:t>(Daño </a:t>
            </a:r>
            <a:r>
              <a:rPr lang="es-CO" sz="2000" dirty="0">
                <a:latin typeface="Calibri" panose="020F0502020204030204" pitchFamily="34" charset="0"/>
              </a:rPr>
              <a:t>cardiovascular y accidentes cerebro-vasculares, cáncer</a:t>
            </a:r>
            <a:r>
              <a:rPr lang="es-CO" sz="2000" dirty="0" smtClean="0">
                <a:latin typeface="Calibri" panose="020F0502020204030204" pitchFamily="34" charset="0"/>
              </a:rPr>
              <a:t>, diabetes</a:t>
            </a:r>
            <a:r>
              <a:rPr lang="es-CO" sz="2000" dirty="0">
                <a:latin typeface="Calibri" panose="020F0502020204030204" pitchFamily="34" charset="0"/>
              </a:rPr>
              <a:t>, asma, afecciones reumáticas, </a:t>
            </a:r>
            <a:r>
              <a:rPr lang="es-CO" sz="2000" dirty="0" smtClean="0">
                <a:latin typeface="Calibri" panose="020F0502020204030204" pitchFamily="34" charset="0"/>
              </a:rPr>
              <a:t>SIDA, etc</a:t>
            </a:r>
            <a:r>
              <a:rPr lang="es-CO" sz="2000" dirty="0">
                <a:latin typeface="Calibri" panose="020F0502020204030204" pitchFamily="34" charset="0"/>
              </a:rPr>
              <a:t>. </a:t>
            </a:r>
            <a:r>
              <a:rPr lang="es-CO" sz="2000" dirty="0" smtClean="0">
                <a:latin typeface="Calibri" panose="020F0502020204030204" pitchFamily="34" charset="0"/>
              </a:rPr>
              <a:t>)</a:t>
            </a:r>
            <a:endParaRPr lang="es-CO" sz="2000" dirty="0">
              <a:latin typeface="Calibri" panose="020F0502020204030204" pitchFamily="34" charset="0"/>
            </a:endParaRPr>
          </a:p>
        </p:txBody>
      </p:sp>
    </p:spTree>
    <p:extLst>
      <p:ext uri="{BB962C8B-B14F-4D97-AF65-F5344CB8AC3E}">
        <p14:creationId xmlns:p14="http://schemas.microsoft.com/office/powerpoint/2010/main" val="308300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489760" y="227816"/>
            <a:ext cx="9650647" cy="1569660"/>
          </a:xfrm>
          <a:prstGeom prst="rect">
            <a:avLst/>
          </a:prstGeom>
        </p:spPr>
        <p:txBody>
          <a:bodyPr wrap="square">
            <a:spAutoFit/>
          </a:bodyPr>
          <a:lstStyle/>
          <a:p>
            <a:pPr algn="just"/>
            <a:r>
              <a:rPr lang="es-CO" sz="2400" dirty="0">
                <a:latin typeface="Calibri" panose="020F0502020204030204" pitchFamily="34" charset="0"/>
              </a:rPr>
              <a:t>Los altos índices de violencia, de accidentes, de problemas relacionados </a:t>
            </a:r>
            <a:r>
              <a:rPr lang="es-CO" sz="2400" dirty="0" smtClean="0">
                <a:latin typeface="Calibri" panose="020F0502020204030204" pitchFamily="34" charset="0"/>
              </a:rPr>
              <a:t>con la </a:t>
            </a:r>
            <a:r>
              <a:rPr lang="es-CO" sz="2400" dirty="0">
                <a:latin typeface="Calibri" panose="020F0502020204030204" pitchFamily="34" charset="0"/>
              </a:rPr>
              <a:t>salud reproductiva y materno-infantil, junto a enfermedades respiratorias e </a:t>
            </a:r>
            <a:r>
              <a:rPr lang="es-CO" sz="2400" dirty="0" smtClean="0">
                <a:latin typeface="Calibri" panose="020F0502020204030204" pitchFamily="34" charset="0"/>
              </a:rPr>
              <a:t>infecciones gastrointestinales </a:t>
            </a:r>
            <a:r>
              <a:rPr lang="es-CO" sz="2400" dirty="0">
                <a:latin typeface="Calibri" panose="020F0502020204030204" pitchFamily="34" charset="0"/>
              </a:rPr>
              <a:t>que aquejan a los sectores socio-económicos más </a:t>
            </a:r>
            <a:r>
              <a:rPr lang="es-CO" sz="2400" dirty="0" smtClean="0">
                <a:latin typeface="Calibri" panose="020F0502020204030204" pitchFamily="34" charset="0"/>
              </a:rPr>
              <a:t>deprimidos.</a:t>
            </a:r>
            <a:endParaRPr lang="es-CO" sz="2400" dirty="0">
              <a:latin typeface="Calibri" panose="020F0502020204030204" pitchFamily="34" charset="0"/>
            </a:endParaRPr>
          </a:p>
        </p:txBody>
      </p:sp>
      <p:sp>
        <p:nvSpPr>
          <p:cNvPr id="4" name="CuadroTexto 3"/>
          <p:cNvSpPr txBox="1"/>
          <p:nvPr/>
        </p:nvSpPr>
        <p:spPr>
          <a:xfrm>
            <a:off x="1992231" y="2371541"/>
            <a:ext cx="6542690" cy="584775"/>
          </a:xfrm>
          <a:prstGeom prst="rect">
            <a:avLst/>
          </a:prstGeom>
          <a:noFill/>
        </p:spPr>
        <p:txBody>
          <a:bodyPr wrap="square" rtlCol="0">
            <a:spAutoFit/>
          </a:bodyPr>
          <a:lstStyle/>
          <a:p>
            <a:pPr algn="ctr"/>
            <a:r>
              <a:rPr lang="es-CO" sz="3200" dirty="0" smtClean="0">
                <a:latin typeface="Calibri" panose="020F0502020204030204" pitchFamily="34" charset="0"/>
              </a:rPr>
              <a:t>Condiciones psicosociales  </a:t>
            </a:r>
            <a:endParaRPr lang="es-CO" sz="3200" dirty="0">
              <a:latin typeface="Calibri" panose="020F0502020204030204" pitchFamily="34" charset="0"/>
            </a:endParaRPr>
          </a:p>
        </p:txBody>
      </p:sp>
      <p:sp>
        <p:nvSpPr>
          <p:cNvPr id="5" name="Flecha a la derecha con bandas 4"/>
          <p:cNvSpPr/>
          <p:nvPr/>
        </p:nvSpPr>
        <p:spPr>
          <a:xfrm rot="5400000">
            <a:off x="4964773" y="1870049"/>
            <a:ext cx="597607" cy="3874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2"/>
          <a:stretch>
            <a:fillRect/>
          </a:stretch>
        </p:blipFill>
        <p:spPr>
          <a:xfrm>
            <a:off x="5095608" y="4285619"/>
            <a:ext cx="438950" cy="829128"/>
          </a:xfrm>
          <a:prstGeom prst="rect">
            <a:avLst/>
          </a:prstGeom>
        </p:spPr>
      </p:pic>
      <p:sp>
        <p:nvSpPr>
          <p:cNvPr id="7" name="Rectángulo 6"/>
          <p:cNvSpPr/>
          <p:nvPr/>
        </p:nvSpPr>
        <p:spPr>
          <a:xfrm>
            <a:off x="489760" y="3065210"/>
            <a:ext cx="10918338" cy="1200329"/>
          </a:xfrm>
          <a:prstGeom prst="rect">
            <a:avLst/>
          </a:prstGeom>
        </p:spPr>
        <p:txBody>
          <a:bodyPr wrap="square">
            <a:spAutoFit/>
          </a:bodyPr>
          <a:lstStyle/>
          <a:p>
            <a:pPr algn="just"/>
            <a:r>
              <a:rPr lang="es-CO" sz="2400" dirty="0">
                <a:latin typeface="Calibri" panose="020F0502020204030204" pitchFamily="34" charset="0"/>
              </a:rPr>
              <a:t>Los problemas de vivienda, de oferta de servicios urbanos, la contaminación ambiental, la corrupción, la extrema pobreza, la falta de acceso a la educación y la recreación…</a:t>
            </a:r>
          </a:p>
        </p:txBody>
      </p:sp>
      <p:pic>
        <p:nvPicPr>
          <p:cNvPr id="8" name="Imagen 7"/>
          <p:cNvPicPr>
            <a:picLocks noChangeAspect="1"/>
          </p:cNvPicPr>
          <p:nvPr/>
        </p:nvPicPr>
        <p:blipFill>
          <a:blip r:embed="rId3"/>
          <a:stretch>
            <a:fillRect/>
          </a:stretch>
        </p:blipFill>
        <p:spPr>
          <a:xfrm>
            <a:off x="788322" y="5134827"/>
            <a:ext cx="9638611" cy="1121761"/>
          </a:xfrm>
          <a:prstGeom prst="rect">
            <a:avLst/>
          </a:prstGeom>
        </p:spPr>
      </p:pic>
    </p:spTree>
    <p:extLst>
      <p:ext uri="{BB962C8B-B14F-4D97-AF65-F5344CB8AC3E}">
        <p14:creationId xmlns:p14="http://schemas.microsoft.com/office/powerpoint/2010/main" val="51273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3401" y="435647"/>
            <a:ext cx="4734790" cy="4524315"/>
          </a:xfrm>
          <a:prstGeom prst="rect">
            <a:avLst/>
          </a:prstGeom>
        </p:spPr>
        <p:txBody>
          <a:bodyPr wrap="square">
            <a:spAutoFit/>
          </a:bodyPr>
          <a:lstStyle/>
          <a:p>
            <a:r>
              <a:rPr lang="es-CO" sz="2400" b="1" dirty="0" smtClean="0">
                <a:solidFill>
                  <a:srgbClr val="000000"/>
                </a:solidFill>
                <a:latin typeface="Calibri" panose="020F0502020204030204" pitchFamily="34" charset="0"/>
              </a:rPr>
              <a:t>LA ESCUELA PLATÓNICA</a:t>
            </a:r>
          </a:p>
          <a:p>
            <a:endParaRPr lang="es-CO" sz="2400" dirty="0" smtClean="0">
              <a:solidFill>
                <a:srgbClr val="000000"/>
              </a:solidFill>
              <a:latin typeface="Calibri" panose="020F0502020204030204" pitchFamily="34" charset="0"/>
            </a:endParaRPr>
          </a:p>
          <a:p>
            <a:r>
              <a:rPr lang="es-CO" sz="2400" dirty="0" smtClean="0">
                <a:solidFill>
                  <a:srgbClr val="000000"/>
                </a:solidFill>
                <a:latin typeface="Calibri" panose="020F0502020204030204" pitchFamily="34" charset="0"/>
              </a:rPr>
              <a:t>La </a:t>
            </a:r>
            <a:r>
              <a:rPr lang="es-CO" sz="2400" dirty="0">
                <a:solidFill>
                  <a:srgbClr val="000000"/>
                </a:solidFill>
                <a:latin typeface="Calibri" panose="020F0502020204030204" pitchFamily="34" charset="0"/>
              </a:rPr>
              <a:t>salud como la enfermedad eran determinadas por un principio no material, el alma </a:t>
            </a:r>
            <a:r>
              <a:rPr lang="es-CO" sz="2400" dirty="0" smtClean="0">
                <a:solidFill>
                  <a:srgbClr val="000000"/>
                </a:solidFill>
                <a:latin typeface="Calibri" panose="020F0502020204030204" pitchFamily="34" charset="0"/>
              </a:rPr>
              <a:t>divina </a:t>
            </a:r>
            <a:r>
              <a:rPr lang="es-CO" sz="2400" dirty="0">
                <a:solidFill>
                  <a:srgbClr val="000000"/>
                </a:solidFill>
                <a:latin typeface="Calibri" panose="020F0502020204030204" pitchFamily="34" charset="0"/>
              </a:rPr>
              <a:t>que afectaba los órganos</a:t>
            </a:r>
            <a:r>
              <a:rPr lang="es-CO" sz="2400" dirty="0" smtClean="0">
                <a:solidFill>
                  <a:srgbClr val="000000"/>
                </a:solidFill>
                <a:latin typeface="Calibri" panose="020F0502020204030204" pitchFamily="34" charset="0"/>
              </a:rPr>
              <a:t>.</a:t>
            </a:r>
          </a:p>
          <a:p>
            <a:r>
              <a:rPr lang="es-CO" sz="2400" dirty="0" smtClean="0">
                <a:solidFill>
                  <a:srgbClr val="000000"/>
                </a:solidFill>
                <a:latin typeface="Calibri" panose="020F0502020204030204" pitchFamily="34" charset="0"/>
              </a:rPr>
              <a:t> </a:t>
            </a:r>
          </a:p>
          <a:p>
            <a:r>
              <a:rPr lang="es-CO" sz="2400" dirty="0" smtClean="0">
                <a:solidFill>
                  <a:srgbClr val="000000"/>
                </a:solidFill>
                <a:latin typeface="Calibri" panose="020F0502020204030204" pitchFamily="34" charset="0"/>
              </a:rPr>
              <a:t>La </a:t>
            </a:r>
            <a:r>
              <a:rPr lang="es-CO" sz="2400" dirty="0">
                <a:solidFill>
                  <a:srgbClr val="000000"/>
                </a:solidFill>
                <a:latin typeface="Calibri" panose="020F0502020204030204" pitchFamily="34" charset="0"/>
              </a:rPr>
              <a:t>enfermedad se originaba por un castigo de los dioses y no se curaba entonces con medicamentos, sino con cantos, himnos y otros rituales simbólicos.</a:t>
            </a:r>
            <a:endParaRPr lang="es-CO" sz="2400" dirty="0">
              <a:latin typeface="Calibri" panose="020F0502020204030204" pitchFamily="34" charset="0"/>
            </a:endParaRPr>
          </a:p>
        </p:txBody>
      </p:sp>
      <p:sp>
        <p:nvSpPr>
          <p:cNvPr id="4" name="Rectángulo 3"/>
          <p:cNvSpPr/>
          <p:nvPr/>
        </p:nvSpPr>
        <p:spPr>
          <a:xfrm>
            <a:off x="6061364" y="856357"/>
            <a:ext cx="5836227" cy="5262979"/>
          </a:xfrm>
          <a:prstGeom prst="rect">
            <a:avLst/>
          </a:prstGeom>
        </p:spPr>
        <p:txBody>
          <a:bodyPr wrap="square">
            <a:spAutoFit/>
          </a:bodyPr>
          <a:lstStyle/>
          <a:p>
            <a:r>
              <a:rPr lang="es-CO" sz="2400" b="1" dirty="0" smtClean="0">
                <a:solidFill>
                  <a:srgbClr val="000000"/>
                </a:solidFill>
                <a:latin typeface="Calibri" panose="020F0502020204030204" pitchFamily="34" charset="0"/>
              </a:rPr>
              <a:t>LA ESCUELA HIPOCRÁTICA</a:t>
            </a:r>
          </a:p>
          <a:p>
            <a:endParaRPr lang="es-CO" sz="2400" dirty="0" smtClean="0">
              <a:solidFill>
                <a:srgbClr val="000000"/>
              </a:solidFill>
              <a:latin typeface="Calibri" panose="020F0502020204030204" pitchFamily="34" charset="0"/>
            </a:endParaRPr>
          </a:p>
          <a:p>
            <a:r>
              <a:rPr lang="es-CO" sz="2400" dirty="0" smtClean="0">
                <a:solidFill>
                  <a:srgbClr val="000000"/>
                </a:solidFill>
                <a:latin typeface="Calibri" panose="020F0502020204030204" pitchFamily="34" charset="0"/>
              </a:rPr>
              <a:t>Insistió </a:t>
            </a:r>
            <a:r>
              <a:rPr lang="es-CO" sz="2400" dirty="0">
                <a:solidFill>
                  <a:srgbClr val="000000"/>
                </a:solidFill>
                <a:latin typeface="Calibri" panose="020F0502020204030204" pitchFamily="34" charset="0"/>
              </a:rPr>
              <a:t>en desacralizar las enfermedades y propuso una causa natural para ellas. Planteó </a:t>
            </a:r>
            <a:r>
              <a:rPr lang="es-CO" sz="2400" dirty="0" smtClean="0">
                <a:solidFill>
                  <a:srgbClr val="000000"/>
                </a:solidFill>
                <a:latin typeface="Calibri" panose="020F0502020204030204" pitchFamily="34" charset="0"/>
              </a:rPr>
              <a:t>que </a:t>
            </a:r>
            <a:r>
              <a:rPr lang="es-CO" sz="2400" dirty="0">
                <a:solidFill>
                  <a:srgbClr val="000000"/>
                </a:solidFill>
                <a:latin typeface="Calibri" panose="020F0502020204030204" pitchFamily="34" charset="0"/>
              </a:rPr>
              <a:t>el medio externo tiene efectos en la producción de la enfermedad y reconoció también en ella la incidencia de las características </a:t>
            </a:r>
            <a:r>
              <a:rPr lang="es-CO" sz="2400" dirty="0" smtClean="0">
                <a:solidFill>
                  <a:srgbClr val="000000"/>
                </a:solidFill>
                <a:latin typeface="Calibri" panose="020F0502020204030204" pitchFamily="34" charset="0"/>
              </a:rPr>
              <a:t>personales.</a:t>
            </a:r>
          </a:p>
          <a:p>
            <a:endParaRPr lang="es-CO" sz="2400" dirty="0" smtClean="0">
              <a:solidFill>
                <a:srgbClr val="000000"/>
              </a:solidFill>
              <a:latin typeface="Calibri" panose="020F0502020204030204" pitchFamily="34" charset="0"/>
            </a:endParaRPr>
          </a:p>
          <a:p>
            <a:r>
              <a:rPr lang="es-CO" sz="2400" dirty="0">
                <a:solidFill>
                  <a:srgbClr val="000000"/>
                </a:solidFill>
                <a:latin typeface="Calibri" panose="020F0502020204030204" pitchFamily="34" charset="0"/>
              </a:rPr>
              <a:t>P</a:t>
            </a:r>
            <a:r>
              <a:rPr lang="es-CO" sz="2400" dirty="0" smtClean="0">
                <a:solidFill>
                  <a:srgbClr val="000000"/>
                </a:solidFill>
                <a:latin typeface="Calibri" panose="020F0502020204030204" pitchFamily="34" charset="0"/>
              </a:rPr>
              <a:t>articularmente </a:t>
            </a:r>
            <a:r>
              <a:rPr lang="es-CO" sz="2400" dirty="0">
                <a:solidFill>
                  <a:srgbClr val="000000"/>
                </a:solidFill>
                <a:latin typeface="Calibri" panose="020F0502020204030204" pitchFamily="34" charset="0"/>
              </a:rPr>
              <a:t>postuló la existencia de cuatro humores: sangre, flema, bilis amarilla y bilis negra, cuyo equilibrio o desequilibrio influían en la salud o la enfermedad y definían el temperamento de cada individuo</a:t>
            </a:r>
            <a:endParaRPr lang="es-CO" sz="2400" dirty="0">
              <a:latin typeface="Calibri" panose="020F0502020204030204" pitchFamily="34" charset="0"/>
            </a:endParaRPr>
          </a:p>
        </p:txBody>
      </p:sp>
      <p:sp>
        <p:nvSpPr>
          <p:cNvPr id="6" name="Rectángulo 5"/>
          <p:cNvSpPr/>
          <p:nvPr/>
        </p:nvSpPr>
        <p:spPr>
          <a:xfrm>
            <a:off x="1849635" y="5384805"/>
            <a:ext cx="2813592" cy="923330"/>
          </a:xfrm>
          <a:prstGeom prst="rect">
            <a:avLst/>
          </a:prstGeom>
          <a:noFill/>
        </p:spPr>
        <p:txBody>
          <a:bodyPr wrap="none" lIns="91440" tIns="45720" rIns="91440" bIns="45720">
            <a:spAutoFit/>
          </a:bodyPr>
          <a:lstStyle/>
          <a:p>
            <a:pPr algn="ctr"/>
            <a:r>
              <a:rPr lang="es-ES" sz="5400" b="0" cap="none" spc="0" dirty="0" smtClean="0">
                <a:ln w="0"/>
                <a:gradFill>
                  <a:gsLst>
                    <a:gs pos="21000">
                      <a:srgbClr val="53575C"/>
                    </a:gs>
                    <a:gs pos="88000">
                      <a:srgbClr val="C5C7CA"/>
                    </a:gs>
                  </a:gsLst>
                  <a:lin ang="5400000"/>
                </a:gradFill>
                <a:effectLst/>
              </a:rPr>
              <a:t>GRECIA</a:t>
            </a:r>
            <a:endParaRPr lang="es-ES" sz="5400" b="0" cap="none" spc="0" dirty="0">
              <a:ln w="0"/>
              <a:gradFill>
                <a:gsLst>
                  <a:gs pos="21000">
                    <a:srgbClr val="53575C"/>
                  </a:gs>
                  <a:gs pos="88000">
                    <a:srgbClr val="C5C7CA"/>
                  </a:gs>
                </a:gsLst>
                <a:lin ang="5400000"/>
              </a:gradFill>
              <a:effectLst/>
            </a:endParaRPr>
          </a:p>
        </p:txBody>
      </p:sp>
      <p:sp>
        <p:nvSpPr>
          <p:cNvPr id="7" name="Marcador de pie de página 6"/>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765347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CORAZON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50885" y="84331"/>
            <a:ext cx="6773669" cy="677366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533124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ECUNDACIÓ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230" y="0"/>
            <a:ext cx="844338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629129" y="1123808"/>
            <a:ext cx="3273136" cy="3631763"/>
          </a:xfrm>
          <a:prstGeom prst="rect">
            <a:avLst/>
          </a:prstGeom>
          <a:noFill/>
        </p:spPr>
        <p:txBody>
          <a:bodyPr wrap="square" rtlCol="0">
            <a:spAutoFit/>
          </a:bodyPr>
          <a:lstStyle/>
          <a:p>
            <a:pPr algn="ctr"/>
            <a:endParaRPr lang="es-CO" sz="2000" dirty="0"/>
          </a:p>
          <a:p>
            <a:pPr algn="ctr"/>
            <a:endParaRPr lang="es-CO" sz="2400" dirty="0" smtClean="0"/>
          </a:p>
          <a:p>
            <a:pPr algn="ctr"/>
            <a:r>
              <a:rPr lang="es-CO" sz="2400" b="1" dirty="0" smtClean="0"/>
              <a:t>CIGOTO</a:t>
            </a:r>
          </a:p>
          <a:p>
            <a:pPr algn="ctr"/>
            <a:r>
              <a:rPr lang="es-CO" dirty="0"/>
              <a:t>Célula que resulta de la unión de las células sexuales masculina y femenina y a partir de la cual se desarrolla el embrión.</a:t>
            </a:r>
            <a:r>
              <a:rPr lang="es-CO" dirty="0" smtClean="0"/>
              <a:t> </a:t>
            </a:r>
          </a:p>
          <a:p>
            <a:pPr algn="ctr"/>
            <a:endParaRPr lang="es-CO" dirty="0"/>
          </a:p>
          <a:p>
            <a:pPr algn="ctr"/>
            <a:endParaRPr lang="es-CO" dirty="0"/>
          </a:p>
          <a:p>
            <a:pPr algn="ctr"/>
            <a:endParaRPr lang="es-CO" dirty="0"/>
          </a:p>
        </p:txBody>
      </p:sp>
      <p:pic>
        <p:nvPicPr>
          <p:cNvPr id="6" name="Imagen 5"/>
          <p:cNvPicPr>
            <a:picLocks noChangeAspect="1"/>
          </p:cNvPicPr>
          <p:nvPr/>
        </p:nvPicPr>
        <p:blipFill>
          <a:blip r:embed="rId3"/>
          <a:stretch>
            <a:fillRect/>
          </a:stretch>
        </p:blipFill>
        <p:spPr>
          <a:xfrm>
            <a:off x="9215696" y="5004953"/>
            <a:ext cx="2349385" cy="1678132"/>
          </a:xfrm>
          <a:prstGeom prst="rect">
            <a:avLst/>
          </a:prstGeom>
        </p:spPr>
      </p:pic>
      <p:sp>
        <p:nvSpPr>
          <p:cNvPr id="7" name="Flecha abajo 6"/>
          <p:cNvSpPr/>
          <p:nvPr/>
        </p:nvSpPr>
        <p:spPr>
          <a:xfrm>
            <a:off x="10265697" y="4506190"/>
            <a:ext cx="249382" cy="498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366833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ferencias entre la división celular por mitosis y por me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807" y="310243"/>
            <a:ext cx="7949046" cy="62757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928006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636322" y="1686295"/>
            <a:ext cx="7750548" cy="3504469"/>
          </a:xfrm>
          <a:prstGeom prst="rect">
            <a:avLst/>
          </a:prstGeom>
          <a:effectLst>
            <a:softEdge rad="12700"/>
          </a:effectLst>
        </p:spPr>
      </p:pic>
      <p:sp>
        <p:nvSpPr>
          <p:cNvPr id="4" name="Rectángulo 3"/>
          <p:cNvSpPr/>
          <p:nvPr/>
        </p:nvSpPr>
        <p:spPr>
          <a:xfrm>
            <a:off x="2846863" y="5389901"/>
            <a:ext cx="3861956"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APOPTOSIS</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843179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92439" y="276434"/>
            <a:ext cx="4273927"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NEOPLASIAS</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789709" y="1902975"/>
            <a:ext cx="10325595" cy="3785652"/>
          </a:xfrm>
          <a:prstGeom prst="rect">
            <a:avLst/>
          </a:prstGeom>
        </p:spPr>
        <p:txBody>
          <a:bodyPr wrap="square">
            <a:spAutoFit/>
          </a:bodyPr>
          <a:lstStyle/>
          <a:p>
            <a:r>
              <a:rPr lang="es-CO" sz="2400" dirty="0">
                <a:latin typeface="Calibri" panose="020F0502020204030204" pitchFamily="34" charset="0"/>
              </a:rPr>
              <a:t>Se entiende por neoplasia la formación o crecimiento descontrolado y de algún tipo de tejido propio del organismo que se produce de manera anormal, autónoma y sin propósito, incontrolada e irreversible. </a:t>
            </a:r>
            <a:endParaRPr lang="es-CO" sz="2400" dirty="0" smtClean="0">
              <a:latin typeface="Calibri" panose="020F0502020204030204" pitchFamily="34" charset="0"/>
            </a:endParaRPr>
          </a:p>
          <a:p>
            <a:endParaRPr lang="es-CO" sz="2400" dirty="0">
              <a:latin typeface="Calibri" panose="020F0502020204030204" pitchFamily="34" charset="0"/>
            </a:endParaRPr>
          </a:p>
          <a:p>
            <a:r>
              <a:rPr lang="es-CO" sz="2400" dirty="0">
                <a:latin typeface="Calibri" panose="020F0502020204030204" pitchFamily="34" charset="0"/>
              </a:rPr>
              <a:t>Dicho crecimiento genera la presencia de una masa, el neoplasma o tumor, que compite con los tejidos y </a:t>
            </a:r>
            <a:r>
              <a:rPr lang="es-CO" sz="2400" dirty="0" smtClean="0">
                <a:latin typeface="Calibri" panose="020F0502020204030204" pitchFamily="34" charset="0"/>
              </a:rPr>
              <a:t>células normales. </a:t>
            </a:r>
          </a:p>
          <a:p>
            <a:endParaRPr lang="es-CO" sz="2400" dirty="0">
              <a:latin typeface="Calibri" panose="020F0502020204030204" pitchFamily="34" charset="0"/>
            </a:endParaRPr>
          </a:p>
          <a:p>
            <a:r>
              <a:rPr lang="es-CO" sz="2400" dirty="0" smtClean="0">
                <a:latin typeface="Calibri" panose="020F0502020204030204" pitchFamily="34" charset="0"/>
              </a:rPr>
              <a:t>Si </a:t>
            </a:r>
            <a:r>
              <a:rPr lang="es-CO" sz="2400" dirty="0">
                <a:latin typeface="Calibri" panose="020F0502020204030204" pitchFamily="34" charset="0"/>
              </a:rPr>
              <a:t>bien a veces aparecen debido a una estimulación determinada, el crecimiento continúa a pesar de que este cese. Pueden aparecer en cualquier órgano y en prácticamente cualquier persona, independientemente de su edad y condición.</a:t>
            </a:r>
            <a:endParaRPr lang="es-CO" sz="2400" i="0" dirty="0">
              <a:effectLst/>
              <a:latin typeface="Calibri" panose="020F0502020204030204" pitchFamily="34" charset="0"/>
            </a:endParaRPr>
          </a:p>
        </p:txBody>
      </p:sp>
      <p:sp>
        <p:nvSpPr>
          <p:cNvPr id="4" name="Marcador de pie de página 3"/>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037458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6973" y="610136"/>
            <a:ext cx="10813967" cy="5324535"/>
          </a:xfrm>
          <a:prstGeom prst="rect">
            <a:avLst/>
          </a:prstGeom>
        </p:spPr>
        <p:txBody>
          <a:bodyPr wrap="square">
            <a:spAutoFit/>
          </a:bodyPr>
          <a:lstStyle/>
          <a:p>
            <a:r>
              <a:rPr lang="es-CO" sz="2000" b="1" dirty="0"/>
              <a:t>Neoplasias </a:t>
            </a:r>
            <a:r>
              <a:rPr lang="es-CO" sz="2000" b="1" dirty="0" smtClean="0"/>
              <a:t>benignas</a:t>
            </a:r>
          </a:p>
          <a:p>
            <a:endParaRPr lang="es-CO" sz="2000" b="1" dirty="0"/>
          </a:p>
          <a:p>
            <a:r>
              <a:rPr lang="es-CO" sz="2000" dirty="0"/>
              <a:t>Se considera benigna todo aquel neoplasma regular, localizado y que se autolimita o encapsula siendo su comportamiento </a:t>
            </a:r>
            <a:r>
              <a:rPr lang="es-CO" sz="2000" dirty="0" smtClean="0"/>
              <a:t>no </a:t>
            </a:r>
            <a:r>
              <a:rPr lang="es-CO" sz="2000" dirty="0"/>
              <a:t>infiltrativo (es decir, no invade el tejido colindante). Su crecimiento es relativamente lento, siendo las células que forman parte del tumor semejantes a las de los tejidos aledaños y estando claramente diferenciadas. </a:t>
            </a:r>
            <a:endParaRPr lang="es-CO" sz="2000" dirty="0" smtClean="0"/>
          </a:p>
          <a:p>
            <a:endParaRPr lang="es-CO" sz="2000" dirty="0"/>
          </a:p>
          <a:p>
            <a:r>
              <a:rPr lang="es-CO" sz="2000" b="1" dirty="0"/>
              <a:t>Neoplasias malignas</a:t>
            </a:r>
          </a:p>
          <a:p>
            <a:r>
              <a:rPr lang="es-CO" sz="2000" dirty="0"/>
              <a:t>Las neoplasias malignas son aquellas en las que se forman tumores infiltrativos, que tienden a expandirse e invadir las estructuras a su alrededor y no se limitan. Se trata de crecimientos rápidos que afectan a los tejidos colindantes y los invaden, </a:t>
            </a:r>
            <a:r>
              <a:rPr lang="es-CO" sz="2000" b="1" dirty="0"/>
              <a:t>no autolimitándose y produciendo metástasis</a:t>
            </a:r>
            <a:r>
              <a:rPr lang="es-CO" sz="2000" dirty="0"/>
              <a:t>. Se pierde la diferenciación celular, no estando muy delimitados los límites de la masa tumoral. Según evoluciona el tejido va pareciéndose menos a la estructura original.</a:t>
            </a:r>
          </a:p>
          <a:p>
            <a:endParaRPr lang="es-CO" sz="2000" dirty="0" smtClean="0"/>
          </a:p>
          <a:p>
            <a:endParaRPr lang="es-CO" sz="2000" b="1" dirty="0"/>
          </a:p>
        </p:txBody>
      </p:sp>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669487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0729" y="1797167"/>
            <a:ext cx="7433953" cy="2677656"/>
          </a:xfrm>
          <a:prstGeom prst="rect">
            <a:avLst/>
          </a:prstGeom>
        </p:spPr>
        <p:txBody>
          <a:bodyPr wrap="square">
            <a:spAutoFit/>
          </a:bodyPr>
          <a:lstStyle/>
          <a:p>
            <a:r>
              <a:rPr lang="es-CO" sz="2400" dirty="0">
                <a:solidFill>
                  <a:srgbClr val="1E1E23"/>
                </a:solidFill>
              </a:rPr>
              <a:t>El término "cáncer" se utiliza como el nombre general para referirse a un grupo </a:t>
            </a:r>
            <a:r>
              <a:rPr lang="es-CO" sz="2400" dirty="0" smtClean="0">
                <a:solidFill>
                  <a:srgbClr val="1E1E23"/>
                </a:solidFill>
              </a:rPr>
              <a:t>amplio de enfermedades </a:t>
            </a:r>
            <a:r>
              <a:rPr lang="es-CO" sz="2400" dirty="0">
                <a:solidFill>
                  <a:srgbClr val="1E1E23"/>
                </a:solidFill>
              </a:rPr>
              <a:t>en las cuales las células </a:t>
            </a:r>
            <a:r>
              <a:rPr lang="es-CO" sz="2400" dirty="0" smtClean="0"/>
              <a:t>anormales </a:t>
            </a:r>
            <a:r>
              <a:rPr lang="es-CO" sz="2400" dirty="0" smtClean="0">
                <a:solidFill>
                  <a:srgbClr val="1E1E23"/>
                </a:solidFill>
              </a:rPr>
              <a:t>en </a:t>
            </a:r>
            <a:r>
              <a:rPr lang="es-CO" sz="2400" dirty="0">
                <a:solidFill>
                  <a:srgbClr val="1E1E23"/>
                </a:solidFill>
              </a:rPr>
              <a:t>una parte del cuerpo comienzan a crecer sin </a:t>
            </a:r>
            <a:r>
              <a:rPr lang="es-CO" sz="2400" dirty="0" smtClean="0">
                <a:solidFill>
                  <a:srgbClr val="1E1E23"/>
                </a:solidFill>
              </a:rPr>
              <a:t>control y </a:t>
            </a:r>
            <a:r>
              <a:rPr lang="es-CO" sz="2400" dirty="0" smtClean="0"/>
              <a:t>con </a:t>
            </a:r>
            <a:r>
              <a:rPr lang="es-CO" sz="2400" dirty="0"/>
              <a:t>capacidad de invasión y destrucción de otros tejidos.</a:t>
            </a:r>
            <a:endParaRPr lang="es-CO" sz="2400" dirty="0" smtClean="0">
              <a:solidFill>
                <a:srgbClr val="1E1E23"/>
              </a:solidFill>
            </a:endParaRPr>
          </a:p>
          <a:p>
            <a:endParaRPr lang="es-CO" sz="2400" dirty="0">
              <a:solidFill>
                <a:srgbClr val="1E1E23"/>
              </a:solidFill>
            </a:endParaRPr>
          </a:p>
        </p:txBody>
      </p:sp>
      <p:pic>
        <p:nvPicPr>
          <p:cNvPr id="3" name="Imagen 2"/>
          <p:cNvPicPr>
            <a:picLocks noChangeAspect="1"/>
          </p:cNvPicPr>
          <p:nvPr/>
        </p:nvPicPr>
        <p:blipFill>
          <a:blip r:embed="rId2"/>
          <a:stretch>
            <a:fillRect/>
          </a:stretch>
        </p:blipFill>
        <p:spPr>
          <a:xfrm>
            <a:off x="8932223" y="3598223"/>
            <a:ext cx="3259777" cy="3259777"/>
          </a:xfrm>
          <a:prstGeom prst="rect">
            <a:avLst/>
          </a:prstGeom>
        </p:spPr>
      </p:pic>
      <p:sp>
        <p:nvSpPr>
          <p:cNvPr id="4" name="Marcador de pie de página 3"/>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351707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7002" y="369608"/>
            <a:ext cx="8542317" cy="830997"/>
          </a:xfrm>
          <a:prstGeom prst="rect">
            <a:avLst/>
          </a:prstGeom>
        </p:spPr>
        <p:txBody>
          <a:bodyPr wrap="square">
            <a:spAutoFit/>
          </a:bodyPr>
          <a:lstStyle/>
          <a:p>
            <a:pPr algn="ctr"/>
            <a:r>
              <a:rPr lang="es-MX" sz="2400" dirty="0" smtClean="0"/>
              <a:t>clasificación </a:t>
            </a:r>
            <a:r>
              <a:rPr lang="es-MX" sz="2400" dirty="0"/>
              <a:t>de acuerdo al origen del tejido embrionario del que deriva</a:t>
            </a:r>
            <a:endParaRPr lang="es-CO" sz="2400" dirty="0"/>
          </a:p>
        </p:txBody>
      </p:sp>
      <p:sp>
        <p:nvSpPr>
          <p:cNvPr id="3" name="Rectángulo 2"/>
          <p:cNvSpPr/>
          <p:nvPr/>
        </p:nvSpPr>
        <p:spPr>
          <a:xfrm>
            <a:off x="857002" y="1772449"/>
            <a:ext cx="9088582" cy="3908762"/>
          </a:xfrm>
          <a:prstGeom prst="rect">
            <a:avLst/>
          </a:prstGeom>
        </p:spPr>
        <p:txBody>
          <a:bodyPr wrap="square">
            <a:spAutoFit/>
          </a:bodyPr>
          <a:lstStyle/>
          <a:p>
            <a:pPr algn="just">
              <a:lnSpc>
                <a:spcPct val="90000"/>
              </a:lnSpc>
            </a:pPr>
            <a:r>
              <a:rPr lang="es-MX" sz="2000" b="1" i="1" dirty="0"/>
              <a:t>Carcinoma</a:t>
            </a:r>
            <a:r>
              <a:rPr lang="es-MX" sz="2000" dirty="0"/>
              <a:t>. Tumoración que se origina en tejidos endodérmicos o ectodérmicos, como la piel o el revestimiento epitelial de los órganos y glándulas internas. La mayor parte de los </a:t>
            </a:r>
            <a:r>
              <a:rPr lang="es-MX" sz="2000" dirty="0" smtClean="0"/>
              <a:t>cáncer </a:t>
            </a:r>
            <a:r>
              <a:rPr lang="es-MX" sz="2000" dirty="0"/>
              <a:t>de colón, mama, próstata y pulmón corresponden a este tipo. </a:t>
            </a:r>
            <a:endParaRPr lang="es-MX" sz="2000" dirty="0" smtClean="0"/>
          </a:p>
          <a:p>
            <a:pPr algn="just">
              <a:lnSpc>
                <a:spcPct val="90000"/>
              </a:lnSpc>
            </a:pPr>
            <a:endParaRPr lang="es-MX" sz="2000" dirty="0"/>
          </a:p>
          <a:p>
            <a:pPr algn="just"/>
            <a:r>
              <a:rPr lang="es-MX" sz="2000" b="1" i="1" dirty="0"/>
              <a:t>Las leucemias y los linfomas</a:t>
            </a:r>
            <a:r>
              <a:rPr lang="es-MX" sz="2000" b="1" dirty="0"/>
              <a:t> </a:t>
            </a:r>
            <a:r>
              <a:rPr lang="es-MX" sz="2000" dirty="0"/>
              <a:t>son tumores malignos de las células sanguíneas, en su mayoría de la médula ósea. Las leucemias proliferan como células independientes, en tanto que los linfomas tienden a crecer como masas tumorales. </a:t>
            </a:r>
          </a:p>
          <a:p>
            <a:pPr algn="just"/>
            <a:endParaRPr lang="es-MX" sz="2000" i="1" dirty="0"/>
          </a:p>
          <a:p>
            <a:pPr algn="just"/>
            <a:r>
              <a:rPr lang="es-MX" sz="2000" b="1" i="1" dirty="0"/>
              <a:t>Los sarcomas</a:t>
            </a:r>
            <a:r>
              <a:rPr lang="es-MX" sz="2000" dirty="0"/>
              <a:t>. Son malformaciones menos frecuentes, derivan de tejidos conjuntivos mesodérmicos, como hueso, grasa y cartílago</a:t>
            </a:r>
          </a:p>
          <a:p>
            <a:pPr algn="just">
              <a:lnSpc>
                <a:spcPct val="90000"/>
              </a:lnSpc>
            </a:pPr>
            <a:r>
              <a:rPr lang="es-MX" sz="2000" dirty="0" smtClean="0"/>
              <a:t> </a:t>
            </a:r>
            <a:endParaRPr lang="es-MX" sz="2000" dirty="0"/>
          </a:p>
        </p:txBody>
      </p:sp>
      <p:sp>
        <p:nvSpPr>
          <p:cNvPr id="4" name="Marcador de pie de página 3"/>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709838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1413164" y="2274838"/>
            <a:ext cx="7730836" cy="2031325"/>
          </a:xfrm>
          <a:prstGeom prst="rect">
            <a:avLst/>
          </a:prstGeom>
        </p:spPr>
        <p:txBody>
          <a:bodyPr wrap="square">
            <a:spAutoFit/>
          </a:bodyPr>
          <a:lstStyle/>
          <a:p>
            <a:pPr algn="ctr"/>
            <a:r>
              <a:rPr lang="es-CO" dirty="0">
                <a:latin typeface="Frutiger-LightCn"/>
              </a:rPr>
              <a:t>J. C. </a:t>
            </a:r>
            <a:r>
              <a:rPr lang="es-CO" dirty="0" err="1">
                <a:latin typeface="Frutiger-LightCn"/>
              </a:rPr>
              <a:t>Holland</a:t>
            </a:r>
            <a:r>
              <a:rPr lang="es-CO" dirty="0">
                <a:latin typeface="Frutiger-LightCn"/>
              </a:rPr>
              <a:t>, subespecialidad de la oncología, que por una parte atiende las respuestas emocionales de los pacientes en todos los estadios de la enfermedad, de sus familiares y del personal sanitario que les atiende (enfoque psicosocial); y que por otra parte, se encarga del estudio de los factores psicológicos, conductuales y sociales que influyen en la morbilidad y mortalidad</a:t>
            </a:r>
          </a:p>
          <a:p>
            <a:pPr algn="ctr"/>
            <a:r>
              <a:rPr lang="es-CO" dirty="0">
                <a:latin typeface="Frutiger-LightCn"/>
              </a:rPr>
              <a:t>del cáncer (enfoque </a:t>
            </a:r>
            <a:r>
              <a:rPr lang="es-CO" dirty="0" err="1">
                <a:latin typeface="Frutiger-LightCn"/>
              </a:rPr>
              <a:t>biopsicológico</a:t>
            </a:r>
            <a:r>
              <a:rPr lang="es-CO" dirty="0">
                <a:latin typeface="Frutiger-LightCn"/>
              </a:rPr>
              <a:t>)</a:t>
            </a:r>
            <a:endParaRPr lang="es-CO" dirty="0"/>
          </a:p>
        </p:txBody>
      </p:sp>
    </p:spTree>
    <p:extLst>
      <p:ext uri="{BB962C8B-B14F-4D97-AF65-F5344CB8AC3E}">
        <p14:creationId xmlns:p14="http://schemas.microsoft.com/office/powerpoint/2010/main" val="1977322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446810" y="1375080"/>
            <a:ext cx="10816935" cy="4401205"/>
          </a:xfrm>
          <a:prstGeom prst="rect">
            <a:avLst/>
          </a:prstGeom>
        </p:spPr>
        <p:txBody>
          <a:bodyPr wrap="square">
            <a:spAutoFit/>
          </a:bodyPr>
          <a:lstStyle/>
          <a:p>
            <a:r>
              <a:rPr lang="es-CO" sz="2000" dirty="0">
                <a:latin typeface="Calibri" panose="020F0502020204030204" pitchFamily="34" charset="0"/>
              </a:rPr>
              <a:t>EL TRATAMIENTO DEL CÁNCER ES SALVAR LA VIDA DEL ENFERMO. (45% que no pueden ser curados) pero tanto ellos como sus allegados tienen que ser asistidos y cuidados durante toda la evolución del proceso</a:t>
            </a:r>
          </a:p>
          <a:p>
            <a:endParaRPr lang="es-CO" sz="2000" dirty="0">
              <a:latin typeface="Calibri" panose="020F0502020204030204" pitchFamily="34" charset="0"/>
            </a:endParaRPr>
          </a:p>
          <a:p>
            <a:r>
              <a:rPr lang="es-CO" sz="2000" dirty="0">
                <a:latin typeface="Calibri" panose="020F0502020204030204" pitchFamily="34" charset="0"/>
              </a:rPr>
              <a:t>LA MUERTE ES UNA CONDICIÓN HUMANA INHERENTE CON EL VIVIR. El miedo a la muerte se manifiesta de muy diversas formas, una de las formas más frecuentes es la negación de la misma.</a:t>
            </a:r>
          </a:p>
          <a:p>
            <a:endParaRPr lang="es-CO" sz="2000" dirty="0">
              <a:latin typeface="Calibri" panose="020F0502020204030204" pitchFamily="34" charset="0"/>
            </a:endParaRPr>
          </a:p>
          <a:p>
            <a:r>
              <a:rPr lang="es-CO" sz="2000" dirty="0">
                <a:latin typeface="Calibri" panose="020F0502020204030204" pitchFamily="34" charset="0"/>
              </a:rPr>
              <a:t>HASTA EL SIGLO XVI, SE ACEPTABA LA MUERTE COMO PARTE DEL ORDEN NATURAL. Desde entonces, la prolongación de la vida se convirtió en “la tarea más noble” del médico. La muerte es el enemigo a batir y estamos olvidando la ética y la moral con el fin de perpetuar infinitamente la vida</a:t>
            </a:r>
          </a:p>
          <a:p>
            <a:endParaRPr lang="es-CO" sz="2000" dirty="0">
              <a:latin typeface="Calibri" panose="020F0502020204030204" pitchFamily="34" charset="0"/>
            </a:endParaRPr>
          </a:p>
          <a:p>
            <a:r>
              <a:rPr lang="es-CO" sz="2000" dirty="0">
                <a:latin typeface="Calibri" panose="020F0502020204030204" pitchFamily="34" charset="0"/>
              </a:rPr>
              <a:t>Los sanos somos impermeables al sentido de la vida, a la apreciación de las cosas pequeñas, a disfrutar del presente, a paladear cada instante. La persona es más feliz cuando es consciente de la limitación del tiempo</a:t>
            </a:r>
          </a:p>
        </p:txBody>
      </p:sp>
      <p:sp>
        <p:nvSpPr>
          <p:cNvPr id="4" name="Rectángulo 3"/>
          <p:cNvSpPr/>
          <p:nvPr/>
        </p:nvSpPr>
        <p:spPr>
          <a:xfrm>
            <a:off x="4420905" y="293317"/>
            <a:ext cx="5003870" cy="461665"/>
          </a:xfrm>
          <a:prstGeom prst="rect">
            <a:avLst/>
          </a:prstGeom>
        </p:spPr>
        <p:txBody>
          <a:bodyPr wrap="none">
            <a:spAutoFit/>
          </a:bodyPr>
          <a:lstStyle/>
          <a:p>
            <a:r>
              <a:rPr lang="es-CO" sz="2400" dirty="0" smtClean="0"/>
              <a:t>EL PUNTO DE VISTA DE LA ONCOLOGÍA</a:t>
            </a:r>
            <a:endParaRPr lang="es-CO" sz="2400" dirty="0"/>
          </a:p>
        </p:txBody>
      </p:sp>
    </p:spTree>
    <p:extLst>
      <p:ext uri="{BB962C8B-B14F-4D97-AF65-F5344CB8AC3E}">
        <p14:creationId xmlns:p14="http://schemas.microsoft.com/office/powerpoint/2010/main" val="62771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40681" y="2098688"/>
            <a:ext cx="3903517" cy="3416320"/>
          </a:xfrm>
          <a:prstGeom prst="rect">
            <a:avLst/>
          </a:prstGeom>
        </p:spPr>
        <p:txBody>
          <a:bodyPr wrap="square">
            <a:spAutoFit/>
          </a:bodyPr>
          <a:lstStyle/>
          <a:p>
            <a:r>
              <a:rPr lang="es-CO" sz="2400" dirty="0" smtClean="0">
                <a:solidFill>
                  <a:srgbClr val="000000"/>
                </a:solidFill>
                <a:latin typeface="Calibri" panose="020F0502020204030204" pitchFamily="34" charset="0"/>
              </a:rPr>
              <a:t>La influencia  </a:t>
            </a:r>
            <a:r>
              <a:rPr lang="es-CO" sz="2400" dirty="0">
                <a:solidFill>
                  <a:srgbClr val="000000"/>
                </a:solidFill>
                <a:latin typeface="Calibri" panose="020F0502020204030204" pitchFamily="34" charset="0"/>
              </a:rPr>
              <a:t>del discurso de la Iglesia Católica, se desconocieron los aportes de las escuelas clásicas y prevaleció de nuevo la interpretación mística de las enfermedades, atribuidas a la ira de Dios o a la acción del demonio</a:t>
            </a:r>
            <a:endParaRPr lang="es-CO" sz="2400" dirty="0">
              <a:latin typeface="Calibri" panose="020F0502020204030204" pitchFamily="34" charset="0"/>
            </a:endParaRPr>
          </a:p>
        </p:txBody>
      </p:sp>
      <p:sp>
        <p:nvSpPr>
          <p:cNvPr id="3" name="Rectángulo 2"/>
          <p:cNvSpPr/>
          <p:nvPr/>
        </p:nvSpPr>
        <p:spPr>
          <a:xfrm>
            <a:off x="561110" y="2098688"/>
            <a:ext cx="4714009" cy="4154984"/>
          </a:xfrm>
          <a:prstGeom prst="rect">
            <a:avLst/>
          </a:prstGeom>
        </p:spPr>
        <p:txBody>
          <a:bodyPr wrap="square">
            <a:spAutoFit/>
          </a:bodyPr>
          <a:lstStyle/>
          <a:p>
            <a:r>
              <a:rPr lang="es-CO" sz="2400" dirty="0">
                <a:solidFill>
                  <a:srgbClr val="000000"/>
                </a:solidFill>
                <a:latin typeface="Calibri" panose="020F0502020204030204" pitchFamily="34" charset="0"/>
              </a:rPr>
              <a:t>la medicina del mundo árabe avanzó en la sustentación materialista de la enfermedad y señaló seis principios que incidían en el mantenimiento de la salud o en la producción de la enfermedad, eran estos: </a:t>
            </a:r>
            <a:r>
              <a:rPr lang="es-CO" sz="2400" b="1" dirty="0">
                <a:solidFill>
                  <a:srgbClr val="000000"/>
                </a:solidFill>
                <a:latin typeface="Calibri" panose="020F0502020204030204" pitchFamily="34" charset="0"/>
              </a:rPr>
              <a:t>el aire puro, la moderación en el comer y en el beber, el descanso y el trabajo, la vigilia y el sueño, la evacuación de lo superfluo y las reacciones emocionales.</a:t>
            </a:r>
            <a:endParaRPr lang="es-CO" sz="2400" b="1" dirty="0">
              <a:latin typeface="Calibri" panose="020F0502020204030204" pitchFamily="34" charset="0"/>
            </a:endParaRPr>
          </a:p>
        </p:txBody>
      </p:sp>
      <p:sp>
        <p:nvSpPr>
          <p:cNvPr id="4" name="Rectángulo 3"/>
          <p:cNvSpPr/>
          <p:nvPr/>
        </p:nvSpPr>
        <p:spPr>
          <a:xfrm>
            <a:off x="734108" y="702117"/>
            <a:ext cx="4676280" cy="923330"/>
          </a:xfrm>
          <a:prstGeom prst="rect">
            <a:avLst/>
          </a:prstGeom>
          <a:noFill/>
        </p:spPr>
        <p:txBody>
          <a:bodyPr wrap="none" lIns="91440" tIns="45720" rIns="91440" bIns="45720">
            <a:spAutoFit/>
          </a:bodyPr>
          <a:lstStyle/>
          <a:p>
            <a:pPr algn="ctr"/>
            <a:r>
              <a:rPr lang="es-ES" sz="5400" b="0" cap="none" spc="0" dirty="0" smtClean="0">
                <a:ln w="0"/>
                <a:gradFill>
                  <a:gsLst>
                    <a:gs pos="21000">
                      <a:srgbClr val="53575C"/>
                    </a:gs>
                    <a:gs pos="88000">
                      <a:srgbClr val="C5C7CA"/>
                    </a:gs>
                  </a:gsLst>
                  <a:lin ang="5400000"/>
                </a:gradFill>
                <a:effectLst/>
              </a:rPr>
              <a:t>EDAD MEDIA </a:t>
            </a:r>
            <a:endParaRPr lang="es-ES" sz="5400" b="0" cap="none" spc="0" dirty="0">
              <a:ln w="0"/>
              <a:gradFill>
                <a:gsLst>
                  <a:gs pos="21000">
                    <a:srgbClr val="53575C"/>
                  </a:gs>
                  <a:gs pos="88000">
                    <a:srgbClr val="C5C7CA"/>
                  </a:gs>
                </a:gsLst>
                <a:lin ang="5400000"/>
              </a:gradFill>
              <a:effectLst/>
            </a:endParaRPr>
          </a:p>
        </p:txBody>
      </p:sp>
      <p:sp>
        <p:nvSpPr>
          <p:cNvPr id="5" name="Marcador de pie de página 4"/>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712476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238992" y="1188038"/>
            <a:ext cx="10338954" cy="4708981"/>
          </a:xfrm>
          <a:prstGeom prst="rect">
            <a:avLst/>
          </a:prstGeom>
        </p:spPr>
        <p:txBody>
          <a:bodyPr wrap="square">
            <a:spAutoFit/>
          </a:bodyPr>
          <a:lstStyle/>
          <a:p>
            <a:r>
              <a:rPr lang="es-CO" sz="2000" dirty="0">
                <a:latin typeface="Calibri" panose="020F0502020204030204" pitchFamily="34" charset="0"/>
              </a:rPr>
              <a:t>LA ANAMNESIS ACTUAL SE LIMITA A OBTENER LA HISTORIA BIOLÓGICA  pero olvida la historia biográfica. Conocemos como funciona el hígado del paciente, pero ignoramos todo acerca de esa persona</a:t>
            </a:r>
          </a:p>
          <a:p>
            <a:endParaRPr lang="es-CO" sz="2000" dirty="0">
              <a:latin typeface="Calibri" panose="020F0502020204030204" pitchFamily="34" charset="0"/>
            </a:endParaRPr>
          </a:p>
          <a:p>
            <a:r>
              <a:rPr lang="es-CO" sz="2000" dirty="0">
                <a:latin typeface="Calibri" panose="020F0502020204030204" pitchFamily="34" charset="0"/>
              </a:rPr>
              <a:t>La práctica clínica no sólo es el cuidado físico, sino también prestar atención al estado mental, emocional y al apoyo espiritual. LAMENTABLEMENTE LA ATENCIÓN MÉDICA NO SUELE CARACTERIZARSE POR SER EMOCIONALMENTE MUY INTELIGENTE. </a:t>
            </a:r>
          </a:p>
          <a:p>
            <a:endParaRPr lang="es-CO" sz="2000" dirty="0">
              <a:latin typeface="Calibri" panose="020F0502020204030204" pitchFamily="34" charset="0"/>
            </a:endParaRPr>
          </a:p>
          <a:p>
            <a:endParaRPr lang="es-CO" sz="2000" dirty="0">
              <a:latin typeface="Calibri" panose="020F0502020204030204" pitchFamily="34" charset="0"/>
            </a:endParaRPr>
          </a:p>
          <a:p>
            <a:pPr marL="342900" indent="-342900">
              <a:buFont typeface="Arial" panose="020B0604020202020204" pitchFamily="34" charset="0"/>
              <a:buChar char="•"/>
            </a:pPr>
            <a:r>
              <a:rPr lang="es-CO" sz="2000" dirty="0">
                <a:solidFill>
                  <a:srgbClr val="00B050"/>
                </a:solidFill>
                <a:latin typeface="Calibri" panose="020F0502020204030204" pitchFamily="34" charset="0"/>
              </a:rPr>
              <a:t>¿CÓMO SE ALIVIA LA ANGUSTIA DE LOS ALLEGADOS EN FAVOR DEL BIENESTAR DEL ENFERMO? </a:t>
            </a:r>
          </a:p>
          <a:p>
            <a:pPr marL="342900" indent="-342900">
              <a:buFont typeface="Arial" panose="020B0604020202020204" pitchFamily="34" charset="0"/>
              <a:buChar char="•"/>
            </a:pPr>
            <a:r>
              <a:rPr lang="es-CO" sz="2000" dirty="0">
                <a:solidFill>
                  <a:srgbClr val="00B050"/>
                </a:solidFill>
                <a:latin typeface="Calibri" panose="020F0502020204030204" pitchFamily="34" charset="0"/>
              </a:rPr>
              <a:t>¿CÓMO SE AYUDA A UNA PERSONA A CONSEGUIR SU PAZ INTERIOR?, </a:t>
            </a:r>
          </a:p>
          <a:p>
            <a:pPr marL="342900" indent="-342900">
              <a:buFont typeface="Arial" panose="020B0604020202020204" pitchFamily="34" charset="0"/>
              <a:buChar char="•"/>
            </a:pPr>
            <a:r>
              <a:rPr lang="es-CO" sz="2000" dirty="0">
                <a:solidFill>
                  <a:srgbClr val="00B050"/>
                </a:solidFill>
                <a:latin typeface="Calibri" panose="020F0502020204030204" pitchFamily="34" charset="0"/>
              </a:rPr>
              <a:t>¿CÓMO SE LOGRA GENERAR MEJOR CALIDAD DE VIDA?, </a:t>
            </a:r>
          </a:p>
          <a:p>
            <a:pPr marL="342900" indent="-342900">
              <a:buFont typeface="Arial" panose="020B0604020202020204" pitchFamily="34" charset="0"/>
              <a:buChar char="•"/>
            </a:pPr>
            <a:r>
              <a:rPr lang="es-CO" sz="2000" dirty="0">
                <a:solidFill>
                  <a:srgbClr val="00B050"/>
                </a:solidFill>
                <a:latin typeface="Calibri" panose="020F0502020204030204" pitchFamily="34" charset="0"/>
              </a:rPr>
              <a:t>¿CÓMO ACOMPAÑAR ENE L MANEJO DE LAS EMOCIONES?, </a:t>
            </a:r>
          </a:p>
          <a:p>
            <a:pPr marL="342900" indent="-342900">
              <a:buFont typeface="Arial" panose="020B0604020202020204" pitchFamily="34" charset="0"/>
              <a:buChar char="•"/>
            </a:pPr>
            <a:r>
              <a:rPr lang="es-CO" sz="2000" dirty="0">
                <a:solidFill>
                  <a:srgbClr val="00B050"/>
                </a:solidFill>
                <a:latin typeface="Calibri" panose="020F0502020204030204" pitchFamily="34" charset="0"/>
              </a:rPr>
              <a:t>¿CÓMO PODEMOS RECONFORTAR A LA GENTE QUE ESTÁ MURIENDO SI TEMEMOS A LA MUERTE MÁS QUE LOS PROPIOS ENFERMOS?</a:t>
            </a:r>
          </a:p>
        </p:txBody>
      </p:sp>
    </p:spTree>
    <p:extLst>
      <p:ext uri="{BB962C8B-B14F-4D97-AF65-F5344CB8AC3E}">
        <p14:creationId xmlns:p14="http://schemas.microsoft.com/office/powerpoint/2010/main" val="263558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561110" y="1693637"/>
            <a:ext cx="10380518" cy="4401205"/>
          </a:xfrm>
          <a:prstGeom prst="rect">
            <a:avLst/>
          </a:prstGeom>
        </p:spPr>
        <p:txBody>
          <a:bodyPr wrap="square">
            <a:spAutoFit/>
          </a:bodyPr>
          <a:lstStyle/>
          <a:p>
            <a:r>
              <a:rPr lang="es-CO" sz="2000" dirty="0">
                <a:latin typeface="Calibri" panose="020F0502020204030204" pitchFamily="34" charset="0"/>
              </a:rPr>
              <a:t>Atender a la respuesta emocional de pacientes, familiares y de todas las personas encargadas del cuidado del paciente a lo largo del proceso de enfermedad (psicosocial). </a:t>
            </a:r>
          </a:p>
          <a:p>
            <a:endParaRPr lang="es-CO" sz="2000" dirty="0">
              <a:latin typeface="Calibri" panose="020F0502020204030204" pitchFamily="34" charset="0"/>
            </a:endParaRPr>
          </a:p>
          <a:p>
            <a:r>
              <a:rPr lang="es-CO" sz="2000" dirty="0">
                <a:latin typeface="Calibri" panose="020F0502020204030204" pitchFamily="34" charset="0"/>
              </a:rPr>
              <a:t>Detectar e intervenir en aquellos factores psicológicos, de comportamiento, y aspectos sociales que puedan influir en la mortalidad (supervivencia) y morbilidad (calidad de vida) de los pacientes con cáncer. </a:t>
            </a:r>
          </a:p>
          <a:p>
            <a:endParaRPr lang="es-CO" sz="2000" dirty="0">
              <a:latin typeface="Calibri" panose="020F0502020204030204" pitchFamily="34" charset="0"/>
            </a:endParaRPr>
          </a:p>
          <a:p>
            <a:r>
              <a:rPr lang="es-CO" sz="2000" dirty="0">
                <a:latin typeface="Calibri" panose="020F0502020204030204" pitchFamily="34" charset="0"/>
              </a:rPr>
              <a:t>La intervención en los diferentes aspectos sociales, éticos, espirituales y psicológicos está siendo explorada sistemática y activamente en distintos hospitales del mundo en los últimos años.</a:t>
            </a:r>
          </a:p>
          <a:p>
            <a:endParaRPr lang="es-CO" sz="2000" dirty="0">
              <a:latin typeface="Calibri" panose="020F0502020204030204" pitchFamily="34" charset="0"/>
            </a:endParaRPr>
          </a:p>
          <a:p>
            <a:r>
              <a:rPr lang="es-CO" sz="2000" dirty="0">
                <a:latin typeface="Calibri" panose="020F0502020204030204" pitchFamily="34" charset="0"/>
              </a:rPr>
              <a:t>La psicoterapia y un amplio espectro de intervenciones psicoterapéuticas, psicosociales, comportamentales y </a:t>
            </a:r>
            <a:r>
              <a:rPr lang="es-CO" sz="2000" dirty="0" err="1">
                <a:latin typeface="Calibri" panose="020F0502020204030204" pitchFamily="34" charset="0"/>
              </a:rPr>
              <a:t>psicoeducacionales</a:t>
            </a:r>
            <a:r>
              <a:rPr lang="es-CO" sz="2000" dirty="0">
                <a:latin typeface="Calibri" panose="020F0502020204030204" pitchFamily="34" charset="0"/>
              </a:rPr>
              <a:t> han demostrado ser efectivas para cubrir las necesidades de los pacientes. Es importante destacar la trascendencia del entorno del paciente: familia, equipo y sociedad.</a:t>
            </a:r>
          </a:p>
        </p:txBody>
      </p:sp>
      <p:sp>
        <p:nvSpPr>
          <p:cNvPr id="4" name="Rectángulo 3"/>
          <p:cNvSpPr/>
          <p:nvPr/>
        </p:nvSpPr>
        <p:spPr>
          <a:xfrm>
            <a:off x="632616" y="501134"/>
            <a:ext cx="4978222" cy="461665"/>
          </a:xfrm>
          <a:prstGeom prst="rect">
            <a:avLst/>
          </a:prstGeom>
        </p:spPr>
        <p:txBody>
          <a:bodyPr wrap="none">
            <a:spAutoFit/>
          </a:bodyPr>
          <a:lstStyle/>
          <a:p>
            <a:r>
              <a:rPr lang="es-CO" sz="2400" dirty="0" smtClean="0"/>
              <a:t>EL PUNTO DE VISTA DE LA PSICOLOGÍA</a:t>
            </a:r>
            <a:endParaRPr lang="es-CO" sz="2400" dirty="0"/>
          </a:p>
        </p:txBody>
      </p:sp>
    </p:spTree>
    <p:extLst>
      <p:ext uri="{BB962C8B-B14F-4D97-AF65-F5344CB8AC3E}">
        <p14:creationId xmlns:p14="http://schemas.microsoft.com/office/powerpoint/2010/main" val="2539705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616" y="501134"/>
            <a:ext cx="4978222" cy="461665"/>
          </a:xfrm>
          <a:prstGeom prst="rect">
            <a:avLst/>
          </a:prstGeom>
        </p:spPr>
        <p:txBody>
          <a:bodyPr wrap="none">
            <a:spAutoFit/>
          </a:bodyPr>
          <a:lstStyle/>
          <a:p>
            <a:r>
              <a:rPr lang="es-CO" sz="2400" dirty="0" smtClean="0"/>
              <a:t>EL PUNTO DE VISTA DE LA PSICOLOGÍA</a:t>
            </a:r>
            <a:endParaRPr lang="es-CO" sz="2400" dirty="0"/>
          </a:p>
        </p:txBody>
      </p:sp>
      <p:sp>
        <p:nvSpPr>
          <p:cNvPr id="3" name="Rectángulo 2"/>
          <p:cNvSpPr/>
          <p:nvPr/>
        </p:nvSpPr>
        <p:spPr>
          <a:xfrm>
            <a:off x="632615" y="1228774"/>
            <a:ext cx="10922075" cy="4401205"/>
          </a:xfrm>
          <a:prstGeom prst="rect">
            <a:avLst/>
          </a:prstGeom>
        </p:spPr>
        <p:txBody>
          <a:bodyPr wrap="square">
            <a:spAutoFit/>
          </a:bodyPr>
          <a:lstStyle/>
          <a:p>
            <a:r>
              <a:rPr lang="es-CO" sz="2000" dirty="0" smtClean="0"/>
              <a:t>Atender a la respuesta emocional de pacientes, familiares y de todas las personas encargadas del cuidado del paciente a lo largo del proceso de enfermedad (psicosocial). </a:t>
            </a:r>
          </a:p>
          <a:p>
            <a:endParaRPr lang="es-CO" sz="2000" dirty="0"/>
          </a:p>
          <a:p>
            <a:r>
              <a:rPr lang="es-CO" sz="2000" dirty="0"/>
              <a:t>D</a:t>
            </a:r>
            <a:r>
              <a:rPr lang="es-CO" sz="2000" dirty="0" smtClean="0"/>
              <a:t>etectar e intervenir en aquellos factores psicológicos, de comportamiento, y aspectos sociales que puedan influir en la mortalidad (supervivencia) y morbilidad (calidad de vida) de los pacientes con cáncer. </a:t>
            </a:r>
          </a:p>
          <a:p>
            <a:endParaRPr lang="es-CO" sz="2000" dirty="0"/>
          </a:p>
          <a:p>
            <a:r>
              <a:rPr lang="es-CO" sz="2000" dirty="0" smtClean="0"/>
              <a:t>La intervención en los diferentes aspectos sociales, éticos, espirituales y psicológicos está siendo explorada sistemática y activamente en distintos hospitales del mundo en los últimos años.</a:t>
            </a:r>
          </a:p>
          <a:p>
            <a:endParaRPr lang="es-CO" sz="2000" dirty="0"/>
          </a:p>
          <a:p>
            <a:r>
              <a:rPr lang="es-CO" sz="2000" dirty="0" smtClean="0"/>
              <a:t>La psicoterapia y un amplio espectro de intervenciones psicoterapéuticas, psicosociales, comportamentales y </a:t>
            </a:r>
            <a:r>
              <a:rPr lang="es-CO" sz="2000" dirty="0" err="1" smtClean="0"/>
              <a:t>psicoeducacionales</a:t>
            </a:r>
            <a:r>
              <a:rPr lang="es-CO" sz="2000" dirty="0" smtClean="0"/>
              <a:t> han demostrado ser efectivas para cubrir las necesidades de los pacientes. Es importante destacar la trascendencia del entorno del paciente: familia, equipo y sociedad.</a:t>
            </a:r>
            <a:endParaRPr lang="es-CO" sz="2000" dirty="0"/>
          </a:p>
        </p:txBody>
      </p:sp>
      <p:sp>
        <p:nvSpPr>
          <p:cNvPr id="4" name="Marcador de pie de página 3"/>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27773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893617" y="882732"/>
            <a:ext cx="9705109" cy="4524315"/>
          </a:xfrm>
          <a:prstGeom prst="rect">
            <a:avLst/>
          </a:prstGeom>
        </p:spPr>
        <p:txBody>
          <a:bodyPr wrap="square">
            <a:spAutoFit/>
          </a:bodyPr>
          <a:lstStyle/>
          <a:p>
            <a:pPr algn="ctr"/>
            <a:r>
              <a:rPr lang="es-CO" sz="2400" b="1" dirty="0">
                <a:latin typeface="Calibri" panose="020F0502020204030204" pitchFamily="34" charset="0"/>
              </a:rPr>
              <a:t>Enfermedades no transmisibles</a:t>
            </a:r>
            <a:r>
              <a:rPr lang="es-CO" sz="2400" dirty="0">
                <a:latin typeface="Calibri" panose="020F0502020204030204" pitchFamily="34" charset="0"/>
              </a:rPr>
              <a:t> </a:t>
            </a:r>
          </a:p>
          <a:p>
            <a:pPr algn="ctr"/>
            <a:endParaRPr lang="es-CO" sz="2400" dirty="0">
              <a:latin typeface="Calibri" panose="020F0502020204030204" pitchFamily="34" charset="0"/>
            </a:endParaRPr>
          </a:p>
          <a:p>
            <a:r>
              <a:rPr lang="es-CO" sz="2400" dirty="0">
                <a:latin typeface="Calibri" panose="020F0502020204030204" pitchFamily="34" charset="0"/>
              </a:rPr>
              <a:t>Enfermedades Crónicas no transmisibles </a:t>
            </a:r>
          </a:p>
          <a:p>
            <a:r>
              <a:rPr lang="es-CO" sz="2400" dirty="0">
                <a:latin typeface="Calibri" panose="020F0502020204030204" pitchFamily="34" charset="0"/>
              </a:rPr>
              <a:t>Lesiones externas (accidentes, homicidios y suicidios).</a:t>
            </a:r>
          </a:p>
          <a:p>
            <a:endParaRPr lang="es-CO" sz="2400" dirty="0">
              <a:latin typeface="Calibri" panose="020F0502020204030204" pitchFamily="34" charset="0"/>
            </a:endParaRPr>
          </a:p>
          <a:p>
            <a:pPr algn="ctr"/>
            <a:endParaRPr lang="es-CO" sz="2400" dirty="0">
              <a:latin typeface="Calibri" panose="020F0502020204030204" pitchFamily="34" charset="0"/>
            </a:endParaRPr>
          </a:p>
          <a:p>
            <a:pPr algn="ctr"/>
            <a:r>
              <a:rPr lang="es-CO" sz="2400" b="1" dirty="0">
                <a:latin typeface="Calibri" panose="020F0502020204030204" pitchFamily="34" charset="0"/>
              </a:rPr>
              <a:t>Enfermedades crónicas no transmisibles (ECNT)</a:t>
            </a:r>
            <a:endParaRPr lang="es-CO" sz="2400" dirty="0">
              <a:latin typeface="Calibri" panose="020F0502020204030204" pitchFamily="34" charset="0"/>
            </a:endParaRPr>
          </a:p>
          <a:p>
            <a:endParaRPr lang="es-CO" sz="2400" dirty="0">
              <a:latin typeface="Calibri" panose="020F0502020204030204" pitchFamily="34" charset="0"/>
            </a:endParaRPr>
          </a:p>
          <a:p>
            <a:r>
              <a:rPr lang="es-CO" sz="2400" dirty="0">
                <a:latin typeface="Calibri" panose="020F0502020204030204" pitchFamily="34" charset="0"/>
              </a:rPr>
              <a:t>Enfermedades de larga duración cuya evolución es generalmente lenta. Estas enfermedades representan una verdadera epidemia que va en aumento debido al envejecimiento de la población y los modos de vida actuales que acentúan el sedentarismo y la mala alimentación.</a:t>
            </a:r>
          </a:p>
        </p:txBody>
      </p:sp>
    </p:spTree>
    <p:extLst>
      <p:ext uri="{BB962C8B-B14F-4D97-AF65-F5344CB8AC3E}">
        <p14:creationId xmlns:p14="http://schemas.microsoft.com/office/powerpoint/2010/main" val="368435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
        <p:nvSpPr>
          <p:cNvPr id="3" name="Rectángulo 2"/>
          <p:cNvSpPr/>
          <p:nvPr/>
        </p:nvSpPr>
        <p:spPr>
          <a:xfrm>
            <a:off x="1163782" y="1055822"/>
            <a:ext cx="9393382" cy="4524315"/>
          </a:xfrm>
          <a:prstGeom prst="rect">
            <a:avLst/>
          </a:prstGeom>
        </p:spPr>
        <p:txBody>
          <a:bodyPr wrap="square">
            <a:spAutoFit/>
          </a:bodyPr>
          <a:lstStyle/>
          <a:p>
            <a:pPr fontAlgn="base"/>
            <a:r>
              <a:rPr lang="es-CO" sz="2400" b="1" dirty="0">
                <a:solidFill>
                  <a:srgbClr val="333333"/>
                </a:solidFill>
                <a:latin typeface="Calibri" panose="020F0502020204030204" pitchFamily="34" charset="0"/>
              </a:rPr>
              <a:t>Cuatro tipos principales de ECNT</a:t>
            </a:r>
          </a:p>
          <a:p>
            <a:pPr fontAlgn="base"/>
            <a:endParaRPr lang="es-CO" sz="2400" dirty="0">
              <a:solidFill>
                <a:srgbClr val="333333"/>
              </a:solidFill>
              <a:latin typeface="Calibri" panose="020F0502020204030204" pitchFamily="34" charset="0"/>
            </a:endParaRPr>
          </a:p>
          <a:p>
            <a:pPr fontAlgn="base"/>
            <a:endParaRPr lang="es-CO" sz="2400" dirty="0">
              <a:solidFill>
                <a:srgbClr val="333333"/>
              </a:solidFill>
              <a:latin typeface="Calibri" panose="020F0502020204030204" pitchFamily="34" charset="0"/>
            </a:endParaRPr>
          </a:p>
          <a:p>
            <a:pPr fontAlgn="base"/>
            <a:r>
              <a:rPr lang="es-CO" sz="2400" dirty="0">
                <a:solidFill>
                  <a:srgbClr val="333333"/>
                </a:solidFill>
                <a:latin typeface="Calibri" panose="020F0502020204030204" pitchFamily="34" charset="0"/>
              </a:rPr>
              <a:t>Las enfermedades cardiovasculares (infartos de miocardio, accidentes cerebrovasculares)</a:t>
            </a:r>
          </a:p>
          <a:p>
            <a:pPr fontAlgn="base"/>
            <a:endParaRPr lang="es-CO" sz="2400" dirty="0">
              <a:solidFill>
                <a:srgbClr val="333333"/>
              </a:solidFill>
              <a:latin typeface="Calibri" panose="020F0502020204030204" pitchFamily="34" charset="0"/>
            </a:endParaRPr>
          </a:p>
          <a:p>
            <a:pPr fontAlgn="base"/>
            <a:r>
              <a:rPr lang="es-CO" sz="2400" b="1" dirty="0">
                <a:solidFill>
                  <a:srgbClr val="333333"/>
                </a:solidFill>
                <a:latin typeface="Calibri" panose="020F0502020204030204" pitchFamily="34" charset="0"/>
              </a:rPr>
              <a:t>Cáncer</a:t>
            </a:r>
          </a:p>
          <a:p>
            <a:pPr fontAlgn="base"/>
            <a:endParaRPr lang="es-CO" sz="2400" dirty="0">
              <a:solidFill>
                <a:srgbClr val="333333"/>
              </a:solidFill>
              <a:latin typeface="Calibri" panose="020F0502020204030204" pitchFamily="34" charset="0"/>
            </a:endParaRPr>
          </a:p>
          <a:p>
            <a:pPr fontAlgn="base"/>
            <a:r>
              <a:rPr lang="es-CO" sz="2400" dirty="0">
                <a:solidFill>
                  <a:srgbClr val="333333"/>
                </a:solidFill>
                <a:latin typeface="Calibri" panose="020F0502020204030204" pitchFamily="34" charset="0"/>
              </a:rPr>
              <a:t>Enfermedades respiratorias crónicas (por ejemplo, la </a:t>
            </a:r>
            <a:r>
              <a:rPr lang="es-CO" sz="2400" dirty="0" err="1">
                <a:solidFill>
                  <a:srgbClr val="333333"/>
                </a:solidFill>
                <a:latin typeface="Calibri" panose="020F0502020204030204" pitchFamily="34" charset="0"/>
              </a:rPr>
              <a:t>neumopatía</a:t>
            </a:r>
            <a:r>
              <a:rPr lang="es-CO" sz="2400" dirty="0">
                <a:solidFill>
                  <a:srgbClr val="333333"/>
                </a:solidFill>
                <a:latin typeface="Calibri" panose="020F0502020204030204" pitchFamily="34" charset="0"/>
              </a:rPr>
              <a:t> obstructiva crónica o el asma);</a:t>
            </a:r>
          </a:p>
          <a:p>
            <a:pPr fontAlgn="base"/>
            <a:endParaRPr lang="es-CO" sz="2400" dirty="0">
              <a:solidFill>
                <a:srgbClr val="333333"/>
              </a:solidFill>
              <a:latin typeface="Calibri" panose="020F0502020204030204" pitchFamily="34" charset="0"/>
            </a:endParaRPr>
          </a:p>
          <a:p>
            <a:pPr fontAlgn="base"/>
            <a:r>
              <a:rPr lang="es-CO" sz="2400" dirty="0">
                <a:solidFill>
                  <a:srgbClr val="333333"/>
                </a:solidFill>
                <a:latin typeface="Calibri" panose="020F0502020204030204" pitchFamily="34" charset="0"/>
              </a:rPr>
              <a:t>La diabetes.</a:t>
            </a:r>
          </a:p>
        </p:txBody>
      </p:sp>
    </p:spTree>
    <p:extLst>
      <p:ext uri="{BB962C8B-B14F-4D97-AF65-F5344CB8AC3E}">
        <p14:creationId xmlns:p14="http://schemas.microsoft.com/office/powerpoint/2010/main" val="170971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1110" y="744233"/>
            <a:ext cx="10920845" cy="5016758"/>
          </a:xfrm>
          <a:prstGeom prst="rect">
            <a:avLst/>
          </a:prstGeom>
        </p:spPr>
        <p:txBody>
          <a:bodyPr wrap="square">
            <a:spAutoFit/>
          </a:bodyPr>
          <a:lstStyle/>
          <a:p>
            <a:pPr fontAlgn="base"/>
            <a:r>
              <a:rPr lang="es-CO" sz="2000" b="1" i="0" dirty="0" smtClean="0">
                <a:solidFill>
                  <a:srgbClr val="333333"/>
                </a:solidFill>
                <a:effectLst/>
              </a:rPr>
              <a:t>Factores de riesgo comportamentales modificables</a:t>
            </a:r>
          </a:p>
          <a:p>
            <a:pPr fontAlgn="base"/>
            <a:endParaRPr lang="es-CO" sz="2000" b="1" i="0" dirty="0" smtClean="0">
              <a:solidFill>
                <a:srgbClr val="333333"/>
              </a:solidFill>
              <a:effectLst/>
            </a:endParaRPr>
          </a:p>
          <a:p>
            <a:pPr fontAlgn="base"/>
            <a:r>
              <a:rPr lang="es-CO" sz="2000" b="0" i="0" dirty="0" smtClean="0">
                <a:solidFill>
                  <a:srgbClr val="333333"/>
                </a:solidFill>
                <a:effectLst/>
              </a:rPr>
              <a:t>Los comportamientos modificables como el consumo de tabaco, la inactividad física, las dietas inadecuadas y el uso excesivo  del alcohol aumentan el riesgo de ENT  y de ECNT.</a:t>
            </a:r>
          </a:p>
          <a:p>
            <a:pPr fontAlgn="base"/>
            <a:endParaRPr lang="es-CO" sz="2000" b="0" i="0" dirty="0" smtClean="0">
              <a:solidFill>
                <a:srgbClr val="333333"/>
              </a:solidFill>
              <a:effectLst/>
            </a:endParaRPr>
          </a:p>
          <a:p>
            <a:pPr fontAlgn="base"/>
            <a:r>
              <a:rPr lang="es-CO" sz="2000" b="0" i="0" dirty="0" smtClean="0">
                <a:solidFill>
                  <a:srgbClr val="333333"/>
                </a:solidFill>
                <a:effectLst/>
              </a:rPr>
              <a:t>El tabaco se cobra 7,2 millones de vidas al año (si se incluyen los efectos de la exposición al humo ajeno), se prevé que esa cifra aumentará en los próximos años.</a:t>
            </a:r>
          </a:p>
          <a:p>
            <a:pPr fontAlgn="base"/>
            <a:endParaRPr lang="es-CO" sz="2000" b="0" i="0" dirty="0" smtClean="0">
              <a:solidFill>
                <a:srgbClr val="333333"/>
              </a:solidFill>
              <a:effectLst/>
            </a:endParaRPr>
          </a:p>
          <a:p>
            <a:pPr fontAlgn="base"/>
            <a:r>
              <a:rPr lang="es-CO" sz="2000" b="0" i="0" dirty="0" smtClean="0">
                <a:solidFill>
                  <a:srgbClr val="333333"/>
                </a:solidFill>
                <a:effectLst/>
              </a:rPr>
              <a:t>Unos 4,1 millones de muertes anuales se atribuyen a una ingesta excesiva de sal/sodio.</a:t>
            </a:r>
          </a:p>
          <a:p>
            <a:pPr fontAlgn="base"/>
            <a:endParaRPr lang="es-CO" sz="2000" b="0" i="0" dirty="0" smtClean="0">
              <a:solidFill>
                <a:srgbClr val="333333"/>
              </a:solidFill>
              <a:effectLst/>
            </a:endParaRPr>
          </a:p>
          <a:p>
            <a:pPr fontAlgn="base"/>
            <a:r>
              <a:rPr lang="es-CO" sz="2000" b="0" i="0" dirty="0" smtClean="0">
                <a:solidFill>
                  <a:srgbClr val="333333"/>
                </a:solidFill>
                <a:effectLst/>
              </a:rPr>
              <a:t>Más de la mitad de los 3,3 millones de muertes anuales atribuibles al consumo de alcohol se deben a ECNT, entre ellas el cáncer.</a:t>
            </a:r>
          </a:p>
          <a:p>
            <a:pPr fontAlgn="base"/>
            <a:endParaRPr lang="es-CO" sz="2000" b="0" i="0" dirty="0" smtClean="0">
              <a:solidFill>
                <a:srgbClr val="333333"/>
              </a:solidFill>
              <a:effectLst/>
            </a:endParaRPr>
          </a:p>
          <a:p>
            <a:pPr fontAlgn="base"/>
            <a:r>
              <a:rPr lang="es-CO" sz="2000" b="0" i="0" dirty="0" smtClean="0">
                <a:solidFill>
                  <a:srgbClr val="333333"/>
                </a:solidFill>
                <a:effectLst/>
              </a:rPr>
              <a:t>Unos 1,6 millones de muertes anuales pueden atribuirse a una actividad física insuficiente.</a:t>
            </a:r>
            <a:endParaRPr lang="es-CO" sz="2000" b="0" i="0" dirty="0">
              <a:solidFill>
                <a:srgbClr val="333333"/>
              </a:solidFill>
              <a:effectLst/>
            </a:endParaRPr>
          </a:p>
        </p:txBody>
      </p:sp>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97898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1827" y="661105"/>
            <a:ext cx="10183091" cy="5324535"/>
          </a:xfrm>
          <a:prstGeom prst="rect">
            <a:avLst/>
          </a:prstGeom>
        </p:spPr>
        <p:txBody>
          <a:bodyPr wrap="square">
            <a:spAutoFit/>
          </a:bodyPr>
          <a:lstStyle/>
          <a:p>
            <a:pPr fontAlgn="base"/>
            <a:r>
              <a:rPr lang="es-CO" sz="2000" b="1" i="0" dirty="0" smtClean="0">
                <a:solidFill>
                  <a:srgbClr val="333333"/>
                </a:solidFill>
                <a:effectLst/>
              </a:rPr>
              <a:t>Factores de riesgo metabólicos</a:t>
            </a:r>
          </a:p>
          <a:p>
            <a:pPr fontAlgn="base"/>
            <a:endParaRPr lang="es-CO" sz="2000" b="1" i="0" dirty="0" smtClean="0">
              <a:solidFill>
                <a:srgbClr val="333333"/>
              </a:solidFill>
              <a:effectLst/>
            </a:endParaRPr>
          </a:p>
          <a:p>
            <a:pPr fontAlgn="base"/>
            <a:r>
              <a:rPr lang="es-CO" sz="2000" b="0" i="0" dirty="0" smtClean="0">
                <a:solidFill>
                  <a:srgbClr val="333333"/>
                </a:solidFill>
                <a:effectLst/>
              </a:rPr>
              <a:t>Los factores de riesgo metabólicos contribuyen a cuatro cambios fundamentales que aumentan el riesgo de ECNT:</a:t>
            </a:r>
          </a:p>
          <a:p>
            <a:pPr fontAlgn="base"/>
            <a:endParaRPr lang="es-CO" sz="2000" b="0" i="0" dirty="0" smtClean="0">
              <a:solidFill>
                <a:srgbClr val="333333"/>
              </a:solidFill>
              <a:effectLst/>
            </a:endParaRPr>
          </a:p>
          <a:p>
            <a:pPr fontAlgn="base"/>
            <a:r>
              <a:rPr lang="es-CO" sz="2000" b="0" i="0" dirty="0" smtClean="0">
                <a:solidFill>
                  <a:srgbClr val="333333"/>
                </a:solidFill>
                <a:effectLst/>
              </a:rPr>
              <a:t>El aumento de la tensión arterial</a:t>
            </a:r>
          </a:p>
          <a:p>
            <a:pPr fontAlgn="base"/>
            <a:endParaRPr lang="es-CO" sz="2000" b="0" i="0" dirty="0" smtClean="0">
              <a:solidFill>
                <a:srgbClr val="333333"/>
              </a:solidFill>
              <a:effectLst/>
            </a:endParaRPr>
          </a:p>
          <a:p>
            <a:pPr fontAlgn="base"/>
            <a:r>
              <a:rPr lang="es-CO" sz="2000" b="0" i="0" dirty="0" smtClean="0">
                <a:solidFill>
                  <a:srgbClr val="333333"/>
                </a:solidFill>
                <a:effectLst/>
              </a:rPr>
              <a:t>El sobrepeso y la obesidad</a:t>
            </a:r>
          </a:p>
          <a:p>
            <a:pPr fontAlgn="base"/>
            <a:endParaRPr lang="es-CO" sz="2000" b="0" i="0" dirty="0" smtClean="0">
              <a:solidFill>
                <a:srgbClr val="333333"/>
              </a:solidFill>
              <a:effectLst/>
            </a:endParaRPr>
          </a:p>
          <a:p>
            <a:pPr fontAlgn="base"/>
            <a:r>
              <a:rPr lang="es-CO" sz="2000" dirty="0">
                <a:solidFill>
                  <a:srgbClr val="333333"/>
                </a:solidFill>
              </a:rPr>
              <a:t>L</a:t>
            </a:r>
            <a:r>
              <a:rPr lang="es-CO" sz="2000" b="0" i="0" dirty="0" smtClean="0">
                <a:solidFill>
                  <a:srgbClr val="333333"/>
                </a:solidFill>
                <a:effectLst/>
              </a:rPr>
              <a:t>a hiperglucemia (concentraciones elevadas de glucosa en la sangre)</a:t>
            </a:r>
          </a:p>
          <a:p>
            <a:pPr fontAlgn="base"/>
            <a:endParaRPr lang="es-CO" sz="2000" b="0" i="0" dirty="0" smtClean="0">
              <a:solidFill>
                <a:srgbClr val="333333"/>
              </a:solidFill>
              <a:effectLst/>
            </a:endParaRPr>
          </a:p>
          <a:p>
            <a:pPr fontAlgn="base"/>
            <a:r>
              <a:rPr lang="es-CO" sz="2000" dirty="0">
                <a:solidFill>
                  <a:srgbClr val="333333"/>
                </a:solidFill>
              </a:rPr>
              <a:t>L</a:t>
            </a:r>
            <a:r>
              <a:rPr lang="es-CO" sz="2000" b="0" i="0" dirty="0" smtClean="0">
                <a:solidFill>
                  <a:srgbClr val="333333"/>
                </a:solidFill>
                <a:effectLst/>
              </a:rPr>
              <a:t>a hiperlipidemia (concentraciones elevadas de grasas en la sangre).</a:t>
            </a:r>
          </a:p>
          <a:p>
            <a:pPr fontAlgn="base"/>
            <a:endParaRPr lang="es-CO" sz="2000" b="0" i="0" dirty="0" smtClean="0">
              <a:solidFill>
                <a:srgbClr val="333333"/>
              </a:solidFill>
              <a:effectLst/>
            </a:endParaRPr>
          </a:p>
          <a:p>
            <a:pPr fontAlgn="base"/>
            <a:r>
              <a:rPr lang="es-CO" sz="2000" b="0" i="0" dirty="0" smtClean="0">
                <a:solidFill>
                  <a:srgbClr val="333333"/>
                </a:solidFill>
                <a:effectLst/>
              </a:rPr>
              <a:t>En términos de muertes atribuibles, el principal factor de riesgo metabólico es el aumento de la presión arterial (al que se atribuyen el 19% de las muertes a nivel mundial), seguido por el sobrepeso y la obesidad y el aumento de la glucosa sanguínea.</a:t>
            </a:r>
            <a:endParaRPr lang="es-CO" sz="2000" b="0" i="0" dirty="0">
              <a:solidFill>
                <a:srgbClr val="333333"/>
              </a:solidFill>
              <a:effectLst/>
            </a:endParaRPr>
          </a:p>
        </p:txBody>
      </p:sp>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955166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90626" y="3215945"/>
            <a:ext cx="2634054" cy="369332"/>
          </a:xfrm>
          <a:prstGeom prst="rect">
            <a:avLst/>
          </a:prstGeom>
        </p:spPr>
        <p:txBody>
          <a:bodyPr wrap="none">
            <a:spAutoFit/>
          </a:bodyPr>
          <a:lstStyle/>
          <a:p>
            <a:r>
              <a:rPr lang="es-CO" b="1" i="0" u="none" strike="noStrike" baseline="0" dirty="0" smtClean="0">
                <a:solidFill>
                  <a:srgbClr val="000000"/>
                </a:solidFill>
                <a:latin typeface="Minion Pro"/>
              </a:rPr>
              <a:t>En el Sistema Familiar</a:t>
            </a:r>
            <a:endParaRPr lang="es-CO" dirty="0"/>
          </a:p>
        </p:txBody>
      </p:sp>
      <p:sp>
        <p:nvSpPr>
          <p:cNvPr id="5" name="Rectángulo 4"/>
          <p:cNvSpPr/>
          <p:nvPr/>
        </p:nvSpPr>
        <p:spPr>
          <a:xfrm>
            <a:off x="2615515" y="2410102"/>
            <a:ext cx="1821974" cy="369332"/>
          </a:xfrm>
          <a:prstGeom prst="rect">
            <a:avLst/>
          </a:prstGeom>
        </p:spPr>
        <p:txBody>
          <a:bodyPr wrap="none">
            <a:spAutoFit/>
          </a:bodyPr>
          <a:lstStyle/>
          <a:p>
            <a:r>
              <a:rPr lang="es-CO" b="1" i="0" u="none" strike="noStrike" baseline="0" dirty="0" smtClean="0">
                <a:solidFill>
                  <a:srgbClr val="000000"/>
                </a:solidFill>
                <a:latin typeface="Minion Pro"/>
              </a:rPr>
              <a:t>Estilos de Vida</a:t>
            </a:r>
            <a:endParaRPr lang="es-CO" dirty="0"/>
          </a:p>
        </p:txBody>
      </p:sp>
      <p:sp>
        <p:nvSpPr>
          <p:cNvPr id="6" name="Rectángulo 5"/>
          <p:cNvSpPr/>
          <p:nvPr/>
        </p:nvSpPr>
        <p:spPr>
          <a:xfrm>
            <a:off x="1430947" y="1776784"/>
            <a:ext cx="1441420" cy="369332"/>
          </a:xfrm>
          <a:prstGeom prst="rect">
            <a:avLst/>
          </a:prstGeom>
        </p:spPr>
        <p:txBody>
          <a:bodyPr wrap="none">
            <a:spAutoFit/>
          </a:bodyPr>
          <a:lstStyle/>
          <a:p>
            <a:r>
              <a:rPr lang="es-CO" b="1" i="0" u="none" strike="noStrike" baseline="0" dirty="0" smtClean="0">
                <a:solidFill>
                  <a:srgbClr val="000000"/>
                </a:solidFill>
                <a:latin typeface="Minion Pro"/>
              </a:rPr>
              <a:t>Autoestima</a:t>
            </a:r>
            <a:endParaRPr lang="es-CO" dirty="0"/>
          </a:p>
        </p:txBody>
      </p:sp>
      <p:sp>
        <p:nvSpPr>
          <p:cNvPr id="7" name="Rectángulo 6"/>
          <p:cNvSpPr/>
          <p:nvPr/>
        </p:nvSpPr>
        <p:spPr>
          <a:xfrm>
            <a:off x="896185" y="1077374"/>
            <a:ext cx="1069524" cy="369332"/>
          </a:xfrm>
          <a:prstGeom prst="rect">
            <a:avLst/>
          </a:prstGeom>
        </p:spPr>
        <p:txBody>
          <a:bodyPr wrap="square">
            <a:spAutoFit/>
          </a:bodyPr>
          <a:lstStyle/>
          <a:p>
            <a:r>
              <a:rPr lang="es-CO" b="1" i="0" u="none" strike="noStrike" baseline="0" dirty="0" smtClean="0">
                <a:solidFill>
                  <a:srgbClr val="000000"/>
                </a:solidFill>
                <a:latin typeface="Minion Pro"/>
              </a:rPr>
              <a:t>El Dolor</a:t>
            </a:r>
            <a:endParaRPr lang="es-CO" dirty="0"/>
          </a:p>
        </p:txBody>
      </p:sp>
      <p:sp>
        <p:nvSpPr>
          <p:cNvPr id="8" name="Rectángulo 7"/>
          <p:cNvSpPr/>
          <p:nvPr/>
        </p:nvSpPr>
        <p:spPr>
          <a:xfrm>
            <a:off x="6215218" y="4943703"/>
            <a:ext cx="4241289" cy="369332"/>
          </a:xfrm>
          <a:prstGeom prst="rect">
            <a:avLst/>
          </a:prstGeom>
        </p:spPr>
        <p:txBody>
          <a:bodyPr wrap="none">
            <a:spAutoFit/>
          </a:bodyPr>
          <a:lstStyle/>
          <a:p>
            <a:r>
              <a:rPr lang="es-CO" b="1" i="0" u="none" strike="noStrike" baseline="0" dirty="0" smtClean="0">
                <a:solidFill>
                  <a:srgbClr val="000000"/>
                </a:solidFill>
                <a:latin typeface="Minion Pro"/>
              </a:rPr>
              <a:t>Reacciones Emocionales y Ansiedad</a:t>
            </a:r>
            <a:endParaRPr lang="es-CO" dirty="0"/>
          </a:p>
        </p:txBody>
      </p:sp>
      <p:sp>
        <p:nvSpPr>
          <p:cNvPr id="9" name="Rectángulo 8"/>
          <p:cNvSpPr/>
          <p:nvPr/>
        </p:nvSpPr>
        <p:spPr>
          <a:xfrm>
            <a:off x="4624526" y="4021788"/>
            <a:ext cx="3711337" cy="369332"/>
          </a:xfrm>
          <a:prstGeom prst="rect">
            <a:avLst/>
          </a:prstGeom>
        </p:spPr>
        <p:txBody>
          <a:bodyPr wrap="none">
            <a:spAutoFit/>
          </a:bodyPr>
          <a:lstStyle/>
          <a:p>
            <a:r>
              <a:rPr lang="es-CO" b="1" i="0" u="none" strike="noStrike" baseline="0" dirty="0" smtClean="0">
                <a:solidFill>
                  <a:srgbClr val="000000"/>
                </a:solidFill>
                <a:latin typeface="Minion Pro"/>
              </a:rPr>
              <a:t>Compromiso con el Tratamiento</a:t>
            </a:r>
            <a:endParaRPr lang="es-CO" dirty="0"/>
          </a:p>
        </p:txBody>
      </p:sp>
      <p:sp>
        <p:nvSpPr>
          <p:cNvPr id="10" name="Rectángulo 9"/>
          <p:cNvSpPr/>
          <p:nvPr/>
        </p:nvSpPr>
        <p:spPr>
          <a:xfrm>
            <a:off x="7022207" y="868843"/>
            <a:ext cx="2828375" cy="1815882"/>
          </a:xfrm>
          <a:prstGeom prst="rect">
            <a:avLst/>
          </a:prstGeom>
        </p:spPr>
        <p:txBody>
          <a:bodyPr wrap="square">
            <a:spAutoFit/>
          </a:bodyPr>
          <a:lstStyle/>
          <a:p>
            <a:pPr algn="ctr"/>
            <a:r>
              <a:rPr lang="es-CO" sz="2800" b="1" i="0" u="none" strike="noStrike" baseline="0" dirty="0" smtClean="0">
                <a:solidFill>
                  <a:srgbClr val="000000"/>
                </a:solidFill>
              </a:rPr>
              <a:t>Cambios Generados por la Presencia de una ECNT</a:t>
            </a:r>
            <a:endParaRPr lang="es-CO" sz="2800" dirty="0"/>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091672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idx="4294967295"/>
          </p:nvPr>
        </p:nvSpPr>
        <p:spPr>
          <a:xfrm>
            <a:off x="529936" y="427327"/>
            <a:ext cx="8229600" cy="1709737"/>
          </a:xfrm>
        </p:spPr>
        <p:txBody>
          <a:bodyPr>
            <a:normAutofit fontScale="90000"/>
          </a:bodyPr>
          <a:lstStyle/>
          <a:p>
            <a:pPr algn="ctr"/>
            <a:r>
              <a:rPr lang="es-ES" dirty="0" smtClean="0">
                <a:solidFill>
                  <a:schemeClr val="tx1"/>
                </a:solidFill>
              </a:rPr>
              <a:t>I. Factores psicosociales en el d</a:t>
            </a:r>
            <a:r>
              <a:rPr lang="es-ES" dirty="0">
                <a:solidFill>
                  <a:schemeClr val="tx1"/>
                </a:solidFill>
              </a:rPr>
              <a:t>esarrollo de enfermedades crónicas:</a:t>
            </a:r>
            <a:br>
              <a:rPr lang="es-ES" dirty="0">
                <a:solidFill>
                  <a:schemeClr val="tx1"/>
                </a:solidFill>
              </a:rPr>
            </a:br>
            <a:endParaRPr lang="es-ES" dirty="0">
              <a:solidFill>
                <a:schemeClr val="tx1"/>
              </a:solidFill>
            </a:endParaRPr>
          </a:p>
        </p:txBody>
      </p:sp>
      <p:sp>
        <p:nvSpPr>
          <p:cNvPr id="8195" name="2 Marcador de contenido"/>
          <p:cNvSpPr>
            <a:spLocks noGrp="1"/>
          </p:cNvSpPr>
          <p:nvPr>
            <p:ph idx="4294967295"/>
          </p:nvPr>
        </p:nvSpPr>
        <p:spPr>
          <a:xfrm>
            <a:off x="426026" y="2067488"/>
            <a:ext cx="9933709" cy="4324350"/>
          </a:xfrm>
        </p:spPr>
        <p:txBody>
          <a:bodyPr>
            <a:noAutofit/>
          </a:bodyPr>
          <a:lstStyle/>
          <a:p>
            <a:pPr marL="107950" indent="0" algn="just">
              <a:spcBef>
                <a:spcPts val="0"/>
              </a:spcBef>
              <a:buNone/>
            </a:pPr>
            <a:r>
              <a:rPr lang="es-ES" sz="2400" dirty="0" smtClean="0">
                <a:latin typeface="Calibri" panose="020F0502020204030204" pitchFamily="34" charset="0"/>
              </a:rPr>
              <a:t>Papel que juega la personalidad y el estrés en el desarrollo de una enfermedad</a:t>
            </a:r>
          </a:p>
          <a:p>
            <a:pPr marL="107950" indent="0" algn="just">
              <a:spcBef>
                <a:spcPts val="0"/>
              </a:spcBef>
              <a:buNone/>
            </a:pPr>
            <a:endParaRPr lang="es-ES" sz="2400" dirty="0" smtClean="0">
              <a:latin typeface="Calibri" panose="020F0502020204030204" pitchFamily="34" charset="0"/>
            </a:endParaRPr>
          </a:p>
          <a:p>
            <a:pPr marL="107950" indent="0" algn="just">
              <a:spcBef>
                <a:spcPts val="0"/>
              </a:spcBef>
              <a:buNone/>
            </a:pPr>
            <a:r>
              <a:rPr lang="es-ES" sz="2400" dirty="0" smtClean="0">
                <a:latin typeface="Calibri" panose="020F0502020204030204" pitchFamily="34" charset="0"/>
              </a:rPr>
              <a:t>Síndrome comportamental tipo A</a:t>
            </a:r>
          </a:p>
          <a:p>
            <a:pPr marL="107950" indent="0" algn="just">
              <a:spcBef>
                <a:spcPts val="0"/>
              </a:spcBef>
              <a:buNone/>
            </a:pPr>
            <a:endParaRPr lang="es-ES" sz="2400" dirty="0" smtClean="0">
              <a:latin typeface="Calibri" panose="020F0502020204030204" pitchFamily="34" charset="0"/>
            </a:endParaRPr>
          </a:p>
          <a:p>
            <a:pPr marL="107950" indent="0" algn="just">
              <a:spcBef>
                <a:spcPts val="0"/>
              </a:spcBef>
              <a:buNone/>
            </a:pPr>
            <a:r>
              <a:rPr lang="es-ES" sz="2400" dirty="0" smtClean="0">
                <a:latin typeface="Calibri" panose="020F0502020204030204" pitchFamily="34" charset="0"/>
              </a:rPr>
              <a:t>Hay  modelos que relacionan factores psicosociales con algunas enfermedades específicas: cáncer, hipertensión, artritis reumatoidea, diabetes tipo 2.</a:t>
            </a:r>
          </a:p>
          <a:p>
            <a:pPr marL="622300" indent="-514350" algn="just">
              <a:spcBef>
                <a:spcPts val="0"/>
              </a:spcBef>
              <a:buNone/>
            </a:pPr>
            <a:endParaRPr lang="es-ES" sz="2400" dirty="0" smtClean="0">
              <a:latin typeface="Calibri" panose="020F0502020204030204" pitchFamily="34" charset="0"/>
            </a:endParaRPr>
          </a:p>
          <a:p>
            <a:pPr lvl="1" algn="just">
              <a:spcBef>
                <a:spcPts val="0"/>
              </a:spcBef>
              <a:buFont typeface="Georgia" panose="02040502050405020303" pitchFamily="18" charset="0"/>
              <a:buNone/>
            </a:pPr>
            <a:r>
              <a:rPr lang="es-ES" sz="2400" dirty="0" smtClean="0">
                <a:latin typeface="Calibri" panose="020F0502020204030204" pitchFamily="34" charset="0"/>
              </a:rPr>
              <a:t> </a:t>
            </a: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701183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idx="4294967295"/>
          </p:nvPr>
        </p:nvSpPr>
        <p:spPr>
          <a:xfrm>
            <a:off x="477982" y="723756"/>
            <a:ext cx="8761413" cy="708025"/>
          </a:xfrm>
        </p:spPr>
        <p:txBody>
          <a:bodyPr/>
          <a:lstStyle/>
          <a:p>
            <a:pPr algn="ctr"/>
            <a:r>
              <a:rPr lang="es-ES" dirty="0" smtClean="0">
                <a:solidFill>
                  <a:schemeClr val="tx1"/>
                </a:solidFill>
              </a:rPr>
              <a:t>II. Conducta y enfermedad crónica</a:t>
            </a:r>
          </a:p>
        </p:txBody>
      </p:sp>
      <p:sp>
        <p:nvSpPr>
          <p:cNvPr id="9219" name="2 Marcador de contenido"/>
          <p:cNvSpPr>
            <a:spLocks noGrp="1"/>
          </p:cNvSpPr>
          <p:nvPr>
            <p:ph idx="4294967295"/>
          </p:nvPr>
        </p:nvSpPr>
        <p:spPr>
          <a:xfrm>
            <a:off x="924791" y="1948872"/>
            <a:ext cx="8824913" cy="3416300"/>
          </a:xfrm>
        </p:spPr>
        <p:txBody>
          <a:bodyPr>
            <a:normAutofit/>
          </a:bodyPr>
          <a:lstStyle/>
          <a:p>
            <a:pPr marL="0" indent="0">
              <a:buNone/>
            </a:pPr>
            <a:r>
              <a:rPr lang="es-ES" sz="2400" dirty="0" smtClean="0">
                <a:latin typeface="Calibri" panose="020F0502020204030204" pitchFamily="34" charset="0"/>
              </a:rPr>
              <a:t>La prevalencia de la enfermedad crónica está influenciada por conductas que comprometen la salud y la no práctica de conductas saludables</a:t>
            </a:r>
          </a:p>
          <a:p>
            <a:pPr marL="0" indent="0">
              <a:buNone/>
            </a:pPr>
            <a:endParaRPr lang="es-ES" sz="2400" dirty="0" smtClean="0">
              <a:latin typeface="Calibri" panose="020F0502020204030204" pitchFamily="34" charset="0"/>
            </a:endParaRPr>
          </a:p>
          <a:p>
            <a:pPr marL="0" indent="0">
              <a:buNone/>
            </a:pPr>
            <a:r>
              <a:rPr lang="es-ES" sz="2400" dirty="0" smtClean="0">
                <a:latin typeface="Calibri" panose="020F0502020204030204" pitchFamily="34" charset="0"/>
              </a:rPr>
              <a:t>Dejar  de fumar reduce   -350 mil muertes por  ataques  cardíacos por 			                         - 25</a:t>
            </a:r>
            <a:r>
              <a:rPr lang="es-ES" sz="2400" dirty="0">
                <a:latin typeface="Calibri" panose="020F0502020204030204" pitchFamily="34" charset="0"/>
              </a:rPr>
              <a:t>% de las muertes por </a:t>
            </a:r>
            <a:r>
              <a:rPr lang="es-ES" sz="2400" dirty="0" smtClean="0">
                <a:latin typeface="Calibri" panose="020F0502020204030204" pitchFamily="34" charset="0"/>
              </a:rPr>
              <a:t>cáncer</a:t>
            </a:r>
            <a:r>
              <a:rPr lang="es-ES" sz="2400" dirty="0">
                <a:latin typeface="Calibri" panose="020F0502020204030204" pitchFamily="34" charset="0"/>
              </a:rPr>
              <a:t> </a:t>
            </a:r>
            <a:r>
              <a:rPr lang="es-ES" sz="2400" dirty="0" smtClean="0">
                <a:latin typeface="Calibri" panose="020F0502020204030204" pitchFamily="34" charset="0"/>
              </a:rPr>
              <a:t>año</a:t>
            </a: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36034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026" y="2223022"/>
            <a:ext cx="9826337" cy="3046988"/>
          </a:xfrm>
          <a:prstGeom prst="rect">
            <a:avLst/>
          </a:prstGeom>
        </p:spPr>
        <p:txBody>
          <a:bodyPr wrap="square">
            <a:spAutoFit/>
          </a:bodyPr>
          <a:lstStyle/>
          <a:p>
            <a:r>
              <a:rPr lang="es-CO" sz="2400" dirty="0" smtClean="0">
                <a:solidFill>
                  <a:srgbClr val="000000"/>
                </a:solidFill>
                <a:latin typeface="Calibri" panose="020F0502020204030204" pitchFamily="34" charset="0"/>
              </a:rPr>
              <a:t>Nuevo </a:t>
            </a:r>
            <a:r>
              <a:rPr lang="es-CO" sz="2400" dirty="0">
                <a:solidFill>
                  <a:srgbClr val="000000"/>
                </a:solidFill>
                <a:latin typeface="Calibri" panose="020F0502020204030204" pitchFamily="34" charset="0"/>
              </a:rPr>
              <a:t>modo de producción capitalista y con su gran avance cultural y científico, revalorizó las enseñanzas de la escuela hipocrática y de la medicina árabe e incentivó la investigación médica ante la necesidad de respuestas prácticas a los problemas de salud que afectaban a la población. </a:t>
            </a:r>
            <a:endParaRPr lang="es-CO" sz="2400" dirty="0" smtClean="0">
              <a:solidFill>
                <a:srgbClr val="000000"/>
              </a:solidFill>
              <a:latin typeface="Calibri" panose="020F0502020204030204" pitchFamily="34" charset="0"/>
            </a:endParaRPr>
          </a:p>
          <a:p>
            <a:endParaRPr lang="es-CO" sz="2400" dirty="0">
              <a:solidFill>
                <a:srgbClr val="000000"/>
              </a:solidFill>
              <a:latin typeface="Calibri" panose="020F0502020204030204" pitchFamily="34" charset="0"/>
            </a:endParaRPr>
          </a:p>
          <a:p>
            <a:r>
              <a:rPr lang="es-CO" sz="2400" dirty="0" smtClean="0">
                <a:solidFill>
                  <a:srgbClr val="000000"/>
                </a:solidFill>
                <a:latin typeface="Calibri" panose="020F0502020204030204" pitchFamily="34" charset="0"/>
              </a:rPr>
              <a:t>El </a:t>
            </a:r>
            <a:r>
              <a:rPr lang="es-CO" sz="2400" dirty="0">
                <a:solidFill>
                  <a:srgbClr val="000000"/>
                </a:solidFill>
                <a:latin typeface="Calibri" panose="020F0502020204030204" pitchFamily="34" charset="0"/>
              </a:rPr>
              <a:t>nacimiento de la microbiología, de la mano del invento del microscopio, confirmó la interpretación materialista de la enfermedad pero produjo un esquema </a:t>
            </a:r>
            <a:r>
              <a:rPr lang="es-CO" sz="2400" dirty="0" err="1">
                <a:solidFill>
                  <a:srgbClr val="000000"/>
                </a:solidFill>
                <a:latin typeface="Calibri" panose="020F0502020204030204" pitchFamily="34" charset="0"/>
              </a:rPr>
              <a:t>biologista</a:t>
            </a:r>
            <a:r>
              <a:rPr lang="es-CO" sz="2400" dirty="0">
                <a:solidFill>
                  <a:srgbClr val="000000"/>
                </a:solidFill>
                <a:latin typeface="Calibri" panose="020F0502020204030204" pitchFamily="34" charset="0"/>
              </a:rPr>
              <a:t> </a:t>
            </a:r>
            <a:r>
              <a:rPr lang="es-CO" sz="2400" dirty="0" err="1">
                <a:solidFill>
                  <a:srgbClr val="000000"/>
                </a:solidFill>
                <a:latin typeface="Calibri" panose="020F0502020204030204" pitchFamily="34" charset="0"/>
              </a:rPr>
              <a:t>unicausal</a:t>
            </a:r>
            <a:r>
              <a:rPr lang="es-CO" sz="2400" dirty="0">
                <a:solidFill>
                  <a:srgbClr val="000000"/>
                </a:solidFill>
                <a:latin typeface="Calibri" panose="020F0502020204030204" pitchFamily="34" charset="0"/>
              </a:rPr>
              <a:t> para explicarla.</a:t>
            </a:r>
            <a:endParaRPr lang="es-CO" sz="2400" dirty="0">
              <a:latin typeface="Calibri" panose="020F0502020204030204" pitchFamily="34" charset="0"/>
            </a:endParaRPr>
          </a:p>
        </p:txBody>
      </p:sp>
      <p:sp>
        <p:nvSpPr>
          <p:cNvPr id="3" name="Rectángulo 2"/>
          <p:cNvSpPr/>
          <p:nvPr/>
        </p:nvSpPr>
        <p:spPr>
          <a:xfrm>
            <a:off x="4236027" y="618990"/>
            <a:ext cx="5489003" cy="923330"/>
          </a:xfrm>
          <a:prstGeom prst="rect">
            <a:avLst/>
          </a:prstGeom>
          <a:noFill/>
        </p:spPr>
        <p:txBody>
          <a:bodyPr wrap="none" lIns="91440" tIns="45720" rIns="91440" bIns="45720">
            <a:spAutoFit/>
          </a:bodyPr>
          <a:lstStyle/>
          <a:p>
            <a:pPr algn="ctr"/>
            <a:r>
              <a:rPr lang="es-ES" sz="5400" b="0" cap="none" spc="0" dirty="0" smtClean="0">
                <a:ln w="0"/>
                <a:gradFill>
                  <a:gsLst>
                    <a:gs pos="21000">
                      <a:srgbClr val="53575C"/>
                    </a:gs>
                    <a:gs pos="88000">
                      <a:srgbClr val="C5C7CA"/>
                    </a:gs>
                  </a:gsLst>
                  <a:lin ang="5400000"/>
                </a:gradFill>
                <a:effectLst/>
              </a:rPr>
              <a:t>RENACIMIENTO </a:t>
            </a:r>
            <a:endParaRPr lang="es-ES" sz="5400" b="0" cap="none" spc="0" dirty="0">
              <a:ln w="0"/>
              <a:gradFill>
                <a:gsLst>
                  <a:gs pos="21000">
                    <a:srgbClr val="53575C"/>
                  </a:gs>
                  <a:gs pos="88000">
                    <a:srgbClr val="C5C7CA"/>
                  </a:gs>
                </a:gsLst>
                <a:lin ang="5400000"/>
              </a:gradFill>
              <a:effectLst/>
            </a:endParaRPr>
          </a:p>
        </p:txBody>
      </p:sp>
      <p:sp>
        <p:nvSpPr>
          <p:cNvPr id="4" name="Marcador de pie de página 3"/>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147968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Marcador de contenido"/>
          <p:cNvSpPr>
            <a:spLocks noGrp="1"/>
          </p:cNvSpPr>
          <p:nvPr>
            <p:ph idx="4294967295"/>
          </p:nvPr>
        </p:nvSpPr>
        <p:spPr>
          <a:xfrm>
            <a:off x="1136073" y="1614489"/>
            <a:ext cx="8229600" cy="4073525"/>
          </a:xfrm>
        </p:spPr>
        <p:txBody>
          <a:bodyPr>
            <a:normAutofit/>
          </a:bodyPr>
          <a:lstStyle/>
          <a:p>
            <a:pPr marL="0" indent="0">
              <a:buNone/>
            </a:pPr>
            <a:r>
              <a:rPr lang="es-ES" sz="2400" dirty="0" smtClean="0">
                <a:latin typeface="Calibri" panose="020F0502020204030204" pitchFamily="34" charset="0"/>
              </a:rPr>
              <a:t>La modificación de               -20% de </a:t>
            </a:r>
            <a:r>
              <a:rPr lang="es-ES" sz="2400" dirty="0" err="1" smtClean="0">
                <a:latin typeface="Calibri" panose="020F0502020204030204" pitchFamily="34" charset="0"/>
              </a:rPr>
              <a:t>enf</a:t>
            </a:r>
            <a:r>
              <a:rPr lang="es-ES" sz="2400" dirty="0" smtClean="0">
                <a:latin typeface="Calibri" panose="020F0502020204030204" pitchFamily="34" charset="0"/>
              </a:rPr>
              <a:t>. coronarias</a:t>
            </a:r>
          </a:p>
          <a:p>
            <a:pPr>
              <a:buFont typeface="Georgia" panose="02040502050405020303" pitchFamily="18" charset="0"/>
              <a:buNone/>
            </a:pPr>
            <a:r>
              <a:rPr lang="es-ES" sz="2400" dirty="0" smtClean="0">
                <a:latin typeface="Calibri" panose="020F0502020204030204" pitchFamily="34" charset="0"/>
              </a:rPr>
              <a:t>a dieta y los ejercicios           - artritis degenerativa</a:t>
            </a:r>
          </a:p>
          <a:p>
            <a:pPr>
              <a:buFont typeface="Georgia" panose="02040502050405020303" pitchFamily="18" charset="0"/>
              <a:buNone/>
            </a:pPr>
            <a:r>
              <a:rPr lang="es-ES" sz="2400" dirty="0" smtClean="0">
                <a:latin typeface="Calibri" panose="020F0502020204030204" pitchFamily="34" charset="0"/>
              </a:rPr>
              <a:t>reducen o evitan                   -cáncer gastrointestinal</a:t>
            </a:r>
          </a:p>
          <a:p>
            <a:pPr>
              <a:buFont typeface="Georgia" panose="02040502050405020303" pitchFamily="18" charset="0"/>
              <a:buNone/>
            </a:pPr>
            <a:r>
              <a:rPr lang="es-ES" sz="2400" dirty="0" smtClean="0">
                <a:latin typeface="Calibri" panose="020F0502020204030204" pitchFamily="34" charset="0"/>
              </a:rPr>
              <a:t>                                                 - diabetes</a:t>
            </a:r>
          </a:p>
          <a:p>
            <a:pPr>
              <a:buFont typeface="Georgia" panose="02040502050405020303" pitchFamily="18" charset="0"/>
              <a:buNone/>
            </a:pPr>
            <a:r>
              <a:rPr lang="es-ES" sz="2400" dirty="0" smtClean="0">
                <a:latin typeface="Calibri" panose="020F0502020204030204" pitchFamily="34" charset="0"/>
              </a:rPr>
              <a:t>                                                 - infartos</a:t>
            </a:r>
          </a:p>
          <a:p>
            <a:pPr>
              <a:buFont typeface="Georgia" panose="02040502050405020303" pitchFamily="18" charset="0"/>
              <a:buNone/>
            </a:pPr>
            <a:r>
              <a:rPr lang="es-ES" sz="2400" dirty="0" smtClean="0">
                <a:latin typeface="Calibri" panose="020F0502020204030204" pitchFamily="34" charset="0"/>
              </a:rPr>
              <a:t>                                                 - ataques cardíacos</a:t>
            </a:r>
          </a:p>
        </p:txBody>
      </p:sp>
      <p:sp>
        <p:nvSpPr>
          <p:cNvPr id="4" name="3 Abrir llave"/>
          <p:cNvSpPr/>
          <p:nvPr/>
        </p:nvSpPr>
        <p:spPr>
          <a:xfrm>
            <a:off x="3895727" y="1614489"/>
            <a:ext cx="452442" cy="3269239"/>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99146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Marcador de contenido"/>
          <p:cNvSpPr>
            <a:spLocks noGrp="1"/>
          </p:cNvSpPr>
          <p:nvPr>
            <p:ph idx="4294967295"/>
          </p:nvPr>
        </p:nvSpPr>
        <p:spPr>
          <a:xfrm>
            <a:off x="1063336" y="1222808"/>
            <a:ext cx="9867900" cy="4716462"/>
          </a:xfrm>
        </p:spPr>
        <p:txBody>
          <a:bodyPr>
            <a:normAutofit/>
          </a:bodyPr>
          <a:lstStyle/>
          <a:p>
            <a:pPr marL="0" indent="0">
              <a:spcBef>
                <a:spcPts val="0"/>
              </a:spcBef>
              <a:buNone/>
            </a:pPr>
            <a:r>
              <a:rPr lang="es-ES" sz="2400" dirty="0" smtClean="0">
                <a:latin typeface="Calibri" panose="020F0502020204030204" pitchFamily="34" charset="0"/>
              </a:rPr>
              <a:t>Cambiar los hábitos de salud , es un proceso de cambio de actitudes </a:t>
            </a:r>
          </a:p>
          <a:p>
            <a:pPr marL="0" indent="0">
              <a:spcBef>
                <a:spcPts val="0"/>
              </a:spcBef>
              <a:buNone/>
            </a:pPr>
            <a:endParaRPr lang="es-ES" sz="2400" dirty="0" smtClean="0">
              <a:latin typeface="Calibri" panose="020F0502020204030204" pitchFamily="34" charset="0"/>
            </a:endParaRPr>
          </a:p>
          <a:p>
            <a:pPr marL="0" indent="0">
              <a:spcBef>
                <a:spcPts val="0"/>
              </a:spcBef>
              <a:buNone/>
            </a:pPr>
            <a:r>
              <a:rPr lang="es-ES" sz="2400" dirty="0" smtClean="0">
                <a:latin typeface="Calibri" panose="020F0502020204030204" pitchFamily="34" charset="0"/>
              </a:rPr>
              <a:t>Intervenciones cognitivo comportamentales: se focaliza en las condiciones que provocan y mantienen la conducta y los factores  que la refuerzan. El paciente es copartícipe del proceso.</a:t>
            </a:r>
          </a:p>
          <a:p>
            <a:pPr marL="0" indent="0">
              <a:spcBef>
                <a:spcPts val="0"/>
              </a:spcBef>
              <a:buNone/>
            </a:pPr>
            <a:endParaRPr lang="es-ES" sz="2400" dirty="0" smtClean="0">
              <a:latin typeface="Calibri" panose="020F0502020204030204" pitchFamily="34" charset="0"/>
            </a:endParaRPr>
          </a:p>
          <a:p>
            <a:pPr marL="0" indent="0">
              <a:spcBef>
                <a:spcPts val="0"/>
              </a:spcBef>
              <a:buNone/>
            </a:pPr>
            <a:r>
              <a:rPr lang="es-ES" sz="2400" dirty="0" smtClean="0">
                <a:latin typeface="Calibri" panose="020F0502020204030204" pitchFamily="34" charset="0"/>
              </a:rPr>
              <a:t>Prevención de la recaída</a:t>
            </a:r>
          </a:p>
          <a:p>
            <a:pPr marL="0" indent="0">
              <a:spcBef>
                <a:spcPts val="0"/>
              </a:spcBef>
              <a:buNone/>
            </a:pPr>
            <a:endParaRPr lang="es-ES" sz="2400" dirty="0" smtClean="0">
              <a:latin typeface="Calibri" panose="020F0502020204030204" pitchFamily="34" charset="0"/>
            </a:endParaRPr>
          </a:p>
          <a:p>
            <a:pPr marL="0" indent="0">
              <a:spcBef>
                <a:spcPts val="0"/>
              </a:spcBef>
              <a:buNone/>
            </a:pPr>
            <a:r>
              <a:rPr lang="es-ES" sz="2400" dirty="0" smtClean="0">
                <a:latin typeface="Calibri" panose="020F0502020204030204" pitchFamily="34" charset="0"/>
              </a:rPr>
              <a:t>Cambios de hábitos de salud (programas de abuso de alcohol, dejar de fumar, adherirse a programas de ejercicios, obesidad)</a:t>
            </a:r>
          </a:p>
          <a:p>
            <a:pPr>
              <a:spcBef>
                <a:spcPts val="0"/>
              </a:spcBef>
            </a:pPr>
            <a:endParaRPr lang="es-ES" sz="2400" dirty="0" smtClean="0">
              <a:latin typeface="Calibri" panose="020F0502020204030204" pitchFamily="34" charset="0"/>
            </a:endParaRP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15427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idx="4294967295"/>
          </p:nvPr>
        </p:nvSpPr>
        <p:spPr>
          <a:xfrm>
            <a:off x="654627" y="702974"/>
            <a:ext cx="8761413" cy="708025"/>
          </a:xfrm>
        </p:spPr>
        <p:txBody>
          <a:bodyPr/>
          <a:lstStyle/>
          <a:p>
            <a:pPr algn="ctr"/>
            <a:r>
              <a:rPr lang="es-ES" dirty="0" smtClean="0">
                <a:solidFill>
                  <a:schemeClr val="tx1"/>
                </a:solidFill>
              </a:rPr>
              <a:t>III. Secuelas psicológicas de la enfermedad crónica</a:t>
            </a:r>
          </a:p>
        </p:txBody>
      </p:sp>
      <p:sp>
        <p:nvSpPr>
          <p:cNvPr id="12291" name="2 Marcador de contenido"/>
          <p:cNvSpPr>
            <a:spLocks noGrp="1"/>
          </p:cNvSpPr>
          <p:nvPr>
            <p:ph idx="4294967295"/>
          </p:nvPr>
        </p:nvSpPr>
        <p:spPr>
          <a:xfrm>
            <a:off x="405244" y="2012293"/>
            <a:ext cx="10955482" cy="3778250"/>
          </a:xfrm>
        </p:spPr>
        <p:txBody>
          <a:bodyPr>
            <a:noAutofit/>
          </a:bodyPr>
          <a:lstStyle/>
          <a:p>
            <a:pPr marL="0" indent="0">
              <a:spcBef>
                <a:spcPts val="0"/>
              </a:spcBef>
              <a:buNone/>
            </a:pPr>
            <a:r>
              <a:rPr lang="es-ES" sz="2400" dirty="0" smtClean="0">
                <a:latin typeface="Calibri" panose="020F0502020204030204" pitchFamily="34" charset="0"/>
              </a:rPr>
              <a:t>El impacto de una enfermedad crónica (recibir el diagnóstico) hace necesario un cambio de conducta, y también cambios emocionales.</a:t>
            </a:r>
          </a:p>
          <a:p>
            <a:pPr marL="0" indent="0">
              <a:spcBef>
                <a:spcPts val="0"/>
              </a:spcBef>
              <a:buNone/>
            </a:pPr>
            <a:endParaRPr lang="es-ES" sz="2400" dirty="0" smtClean="0">
              <a:latin typeface="Calibri" panose="020F0502020204030204" pitchFamily="34" charset="0"/>
            </a:endParaRPr>
          </a:p>
          <a:p>
            <a:pPr marL="0" indent="0">
              <a:spcBef>
                <a:spcPts val="0"/>
              </a:spcBef>
              <a:buNone/>
            </a:pPr>
            <a:r>
              <a:rPr lang="es-ES" sz="2400" dirty="0" smtClean="0">
                <a:latin typeface="Calibri" panose="020F0502020204030204" pitchFamily="34" charset="0"/>
              </a:rPr>
              <a:t>Afecta bienestar, calidad de vida, trabajo, sexo, vida familiar.</a:t>
            </a:r>
          </a:p>
          <a:p>
            <a:pPr marL="0" indent="0">
              <a:spcBef>
                <a:spcPts val="0"/>
              </a:spcBef>
              <a:buNone/>
            </a:pPr>
            <a:endParaRPr lang="es-ES" sz="2400" dirty="0" smtClean="0">
              <a:latin typeface="Calibri" panose="020F0502020204030204" pitchFamily="34" charset="0"/>
            </a:endParaRPr>
          </a:p>
          <a:p>
            <a:pPr marL="0" indent="0">
              <a:spcBef>
                <a:spcPts val="0"/>
              </a:spcBef>
              <a:buNone/>
            </a:pPr>
            <a:r>
              <a:rPr lang="es-ES" sz="2400" dirty="0" smtClean="0">
                <a:latin typeface="Calibri" panose="020F0502020204030204" pitchFamily="34" charset="0"/>
              </a:rPr>
              <a:t>Puede  producir dolor, </a:t>
            </a:r>
            <a:r>
              <a:rPr lang="es-ES" sz="2400" dirty="0" err="1" smtClean="0">
                <a:latin typeface="Calibri" panose="020F0502020204030204" pitchFamily="34" charset="0"/>
              </a:rPr>
              <a:t>disconfort</a:t>
            </a:r>
            <a:r>
              <a:rPr lang="es-ES" sz="2400" dirty="0" smtClean="0">
                <a:latin typeface="Calibri" panose="020F0502020204030204" pitchFamily="34" charset="0"/>
              </a:rPr>
              <a:t>, miedo, incertidumbre, ansiedad y depresión.</a:t>
            </a:r>
          </a:p>
          <a:p>
            <a:pPr marL="0" indent="0">
              <a:spcBef>
                <a:spcPts val="0"/>
              </a:spcBef>
              <a:buNone/>
            </a:pPr>
            <a:endParaRPr lang="es-ES" sz="2400" dirty="0" smtClean="0">
              <a:latin typeface="Calibri" panose="020F0502020204030204" pitchFamily="34" charset="0"/>
            </a:endParaRPr>
          </a:p>
          <a:p>
            <a:pPr marL="0" indent="0">
              <a:spcBef>
                <a:spcPts val="0"/>
              </a:spcBef>
              <a:buNone/>
            </a:pPr>
            <a:r>
              <a:rPr lang="es-ES" sz="2400" dirty="0" smtClean="0">
                <a:latin typeface="Calibri" panose="020F0502020204030204" pitchFamily="34" charset="0"/>
              </a:rPr>
              <a:t>Influye la personalidad del paciente anterior al evento.</a:t>
            </a: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542335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4294967295"/>
          </p:nvPr>
        </p:nvSpPr>
        <p:spPr>
          <a:xfrm>
            <a:off x="561110" y="207097"/>
            <a:ext cx="11412681" cy="5500687"/>
          </a:xfrm>
        </p:spPr>
        <p:txBody>
          <a:bodyPr>
            <a:noAutofit/>
          </a:bodyPr>
          <a:lstStyle/>
          <a:p>
            <a:pPr>
              <a:buFont typeface="Georgia" panose="02040502050405020303" pitchFamily="18" charset="0"/>
              <a:buNone/>
            </a:pPr>
            <a:endParaRPr lang="es-ES" sz="2400" dirty="0" smtClean="0">
              <a:latin typeface="Calibri" panose="020F0502020204030204" pitchFamily="34" charset="0"/>
            </a:endParaRPr>
          </a:p>
          <a:p>
            <a:pPr marL="0" indent="0">
              <a:buNone/>
            </a:pPr>
            <a:r>
              <a:rPr lang="es-ES" sz="2400" dirty="0" smtClean="0">
                <a:latin typeface="Calibri" panose="020F0502020204030204" pitchFamily="34" charset="0"/>
              </a:rPr>
              <a:t>Ansiedad: Factores que elevan su nivel</a:t>
            </a:r>
          </a:p>
          <a:p>
            <a:pPr lvl="1"/>
            <a:r>
              <a:rPr lang="es-ES" sz="2400" dirty="0" smtClean="0">
                <a:solidFill>
                  <a:schemeClr val="tx1"/>
                </a:solidFill>
                <a:latin typeface="Calibri" panose="020F0502020204030204" pitchFamily="34" charset="0"/>
              </a:rPr>
              <a:t>La espera de resultados</a:t>
            </a:r>
          </a:p>
          <a:p>
            <a:pPr lvl="1"/>
            <a:r>
              <a:rPr lang="es-ES" sz="2400" dirty="0" smtClean="0">
                <a:latin typeface="Calibri" panose="020F0502020204030204" pitchFamily="34" charset="0"/>
              </a:rPr>
              <a:t>Diagnóstico de cáncer</a:t>
            </a:r>
          </a:p>
          <a:p>
            <a:pPr lvl="1"/>
            <a:r>
              <a:rPr lang="es-ES" sz="2400" dirty="0" smtClean="0">
                <a:latin typeface="Calibri" panose="020F0502020204030204" pitchFamily="34" charset="0"/>
              </a:rPr>
              <a:t>Los procedimientos invasivos</a:t>
            </a:r>
          </a:p>
          <a:p>
            <a:pPr lvl="1"/>
            <a:r>
              <a:rPr lang="es-ES" sz="2400" dirty="0" smtClean="0">
                <a:latin typeface="Calibri" panose="020F0502020204030204" pitchFamily="34" charset="0"/>
              </a:rPr>
              <a:t>Los efectos colaterales de los tratamientos</a:t>
            </a:r>
          </a:p>
          <a:p>
            <a:pPr lvl="1"/>
            <a:r>
              <a:rPr lang="es-ES" sz="2400" dirty="0" smtClean="0">
                <a:latin typeface="Calibri" panose="020F0502020204030204" pitchFamily="34" charset="0"/>
              </a:rPr>
              <a:t>Las alteraciones del estilo de vida</a:t>
            </a:r>
          </a:p>
          <a:p>
            <a:pPr lvl="1"/>
            <a:r>
              <a:rPr lang="es-ES" sz="2400" dirty="0" smtClean="0">
                <a:latin typeface="Calibri" panose="020F0502020204030204" pitchFamily="34" charset="0"/>
              </a:rPr>
              <a:t>La dependencia del personal de salud</a:t>
            </a:r>
          </a:p>
          <a:p>
            <a:pPr lvl="1"/>
            <a:r>
              <a:rPr lang="es-ES" sz="2400" dirty="0" smtClean="0">
                <a:latin typeface="Calibri" panose="020F0502020204030204" pitchFamily="34" charset="0"/>
              </a:rPr>
              <a:t>Miedo a las recurrencias</a:t>
            </a:r>
          </a:p>
          <a:p>
            <a:pPr lvl="1"/>
            <a:r>
              <a:rPr lang="es-ES" sz="2400" dirty="0" smtClean="0">
                <a:latin typeface="Calibri" panose="020F0502020204030204" pitchFamily="34" charset="0"/>
              </a:rPr>
              <a:t>Miedo a la pérdida de femineidad (mastectomía)</a:t>
            </a:r>
          </a:p>
          <a:p>
            <a:pPr lvl="1"/>
            <a:r>
              <a:rPr lang="es-ES" sz="2400" dirty="0" smtClean="0">
                <a:latin typeface="Calibri" panose="020F0502020204030204" pitchFamily="34" charset="0"/>
              </a:rPr>
              <a:t>Desafíos a la rehabilitación</a:t>
            </a:r>
          </a:p>
          <a:p>
            <a:pPr lvl="1"/>
            <a:r>
              <a:rPr lang="es-ES" sz="2400" dirty="0" smtClean="0">
                <a:latin typeface="Calibri" panose="020F0502020204030204" pitchFamily="34" charset="0"/>
              </a:rPr>
              <a:t>Futuro, vuelta al trabajo, relaciones con otros, relaciones sexuales</a:t>
            </a: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058412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idx="4294967295"/>
          </p:nvPr>
        </p:nvSpPr>
        <p:spPr>
          <a:xfrm>
            <a:off x="3962400" y="642938"/>
            <a:ext cx="8229600" cy="1143000"/>
          </a:xfrm>
        </p:spPr>
        <p:txBody>
          <a:bodyPr>
            <a:normAutofit fontScale="90000"/>
          </a:bodyPr>
          <a:lstStyle/>
          <a:p>
            <a:r>
              <a:rPr lang="es-ES" dirty="0" smtClean="0"/>
              <a:t/>
            </a:r>
            <a:br>
              <a:rPr lang="es-ES" dirty="0" smtClean="0"/>
            </a:br>
            <a:endParaRPr lang="es-ES" dirty="0" smtClean="0"/>
          </a:p>
        </p:txBody>
      </p:sp>
      <p:sp>
        <p:nvSpPr>
          <p:cNvPr id="14339" name="2 Marcador de contenido"/>
          <p:cNvSpPr>
            <a:spLocks noGrp="1"/>
          </p:cNvSpPr>
          <p:nvPr>
            <p:ph idx="4294967295"/>
          </p:nvPr>
        </p:nvSpPr>
        <p:spPr>
          <a:xfrm>
            <a:off x="781483" y="350693"/>
            <a:ext cx="9415462" cy="5287963"/>
          </a:xfrm>
        </p:spPr>
        <p:txBody>
          <a:bodyPr>
            <a:normAutofit/>
          </a:bodyPr>
          <a:lstStyle/>
          <a:p>
            <a:pPr marL="0" indent="0">
              <a:buNone/>
            </a:pPr>
            <a:r>
              <a:rPr lang="es-ES" sz="2000" dirty="0" smtClean="0"/>
              <a:t>DEPRESIÓN</a:t>
            </a:r>
          </a:p>
          <a:p>
            <a:endParaRPr lang="es-ES" sz="2000" dirty="0"/>
          </a:p>
          <a:p>
            <a:pPr marL="0" indent="0">
              <a:buNone/>
            </a:pPr>
            <a:endParaRPr lang="es-ES" sz="2000" dirty="0" smtClean="0"/>
          </a:p>
          <a:p>
            <a:r>
              <a:rPr lang="es-ES" sz="2200" dirty="0" smtClean="0"/>
              <a:t>Los </a:t>
            </a:r>
            <a:r>
              <a:rPr lang="es-ES" sz="2400" dirty="0" smtClean="0">
                <a:latin typeface="Calibri" panose="020F0502020204030204" pitchFamily="34" charset="0"/>
              </a:rPr>
              <a:t>personas</a:t>
            </a:r>
            <a:r>
              <a:rPr lang="es-ES" sz="2200" dirty="0" smtClean="0"/>
              <a:t> con depresión tienen estadías hospitalarias más largas</a:t>
            </a:r>
          </a:p>
          <a:p>
            <a:r>
              <a:rPr lang="es-ES" sz="2000" dirty="0" smtClean="0"/>
              <a:t>La evaluación de la depresión puede confundirse con los síntomas de la enfermedad o de un efecto colateral del tratamiento : fatiga, insomnio, pérdida de peso.</a:t>
            </a:r>
          </a:p>
          <a:p>
            <a:r>
              <a:rPr lang="es-ES" sz="2000" dirty="0" smtClean="0"/>
              <a:t>El Inventario de Depresión de Beck considera 7 ítems de depresión severa: el sentido del fracaso, pérdida de interés social, sentido del castigo, insatisfacción, indecisión, llanto</a:t>
            </a: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845666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idx="4294967295"/>
          </p:nvPr>
        </p:nvSpPr>
        <p:spPr>
          <a:xfrm>
            <a:off x="1423554" y="251979"/>
            <a:ext cx="8229600" cy="1566863"/>
          </a:xfrm>
        </p:spPr>
        <p:txBody>
          <a:bodyPr/>
          <a:lstStyle/>
          <a:p>
            <a:pPr algn="ctr"/>
            <a:r>
              <a:rPr lang="es-ES" dirty="0" smtClean="0">
                <a:solidFill>
                  <a:schemeClr val="tx1"/>
                </a:solidFill>
              </a:rPr>
              <a:t>IV. Evaluación psicológica e intervención:</a:t>
            </a:r>
          </a:p>
        </p:txBody>
      </p:sp>
      <p:sp>
        <p:nvSpPr>
          <p:cNvPr id="16387" name="2 Marcador de contenido"/>
          <p:cNvSpPr>
            <a:spLocks noGrp="1"/>
          </p:cNvSpPr>
          <p:nvPr>
            <p:ph idx="4294967295"/>
          </p:nvPr>
        </p:nvSpPr>
        <p:spPr>
          <a:xfrm>
            <a:off x="1423554" y="2184400"/>
            <a:ext cx="8229600" cy="4787900"/>
          </a:xfrm>
        </p:spPr>
        <p:txBody>
          <a:bodyPr>
            <a:normAutofit/>
          </a:bodyPr>
          <a:lstStyle/>
          <a:p>
            <a:pPr>
              <a:buFont typeface="Georgia" panose="02040502050405020303" pitchFamily="18" charset="0"/>
              <a:buNone/>
            </a:pPr>
            <a:r>
              <a:rPr lang="es-ES" sz="2000" dirty="0" smtClean="0"/>
              <a:t>La evaluación de la ansiedad y la depresión en pacientes crónicos, debe ser parte del cuidado</a:t>
            </a:r>
          </a:p>
          <a:p>
            <a:pPr>
              <a:buFont typeface="Georgia" panose="02040502050405020303" pitchFamily="18" charset="0"/>
              <a:buNone/>
            </a:pPr>
            <a:endParaRPr lang="es-ES" sz="2000" dirty="0" smtClean="0"/>
          </a:p>
          <a:p>
            <a:r>
              <a:rPr lang="es-ES" sz="2000" dirty="0" smtClean="0"/>
              <a:t>Mejorar la comunicación entre personal y paciente:	</a:t>
            </a:r>
          </a:p>
          <a:p>
            <a:r>
              <a:rPr lang="es-ES" sz="2000" dirty="0" smtClean="0"/>
              <a:t>Intervenciones desde la comunicación alivian el dolor emocional:</a:t>
            </a:r>
          </a:p>
          <a:p>
            <a:pPr>
              <a:buFont typeface="Georgia" panose="02040502050405020303" pitchFamily="18" charset="0"/>
              <a:buNone/>
            </a:pPr>
            <a:r>
              <a:rPr lang="es-ES" sz="2000" dirty="0" smtClean="0"/>
              <a:t>	Decirle a los pacientes y familias qué pueden 	esperar, alivia ansiedad.</a:t>
            </a:r>
          </a:p>
          <a:p>
            <a:r>
              <a:rPr lang="es-ES" sz="2000" dirty="0" smtClean="0"/>
              <a:t>Aumentar la adhesión del pacientes al tratamiento</a:t>
            </a:r>
          </a:p>
          <a:p>
            <a:pPr>
              <a:buFont typeface="Georgia" panose="02040502050405020303" pitchFamily="18" charset="0"/>
              <a:buNone/>
            </a:pPr>
            <a:endParaRPr lang="es-ES" sz="2000" dirty="0" smtClean="0"/>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711786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idx="4294967295"/>
          </p:nvPr>
        </p:nvSpPr>
        <p:spPr>
          <a:xfrm>
            <a:off x="1343891" y="1069975"/>
            <a:ext cx="8229600" cy="5216525"/>
          </a:xfrm>
        </p:spPr>
        <p:txBody>
          <a:bodyPr>
            <a:normAutofit/>
          </a:bodyPr>
          <a:lstStyle/>
          <a:p>
            <a:r>
              <a:rPr lang="es-ES" sz="2400" dirty="0" smtClean="0">
                <a:latin typeface="Calibri" panose="020F0502020204030204" pitchFamily="34" charset="0"/>
              </a:rPr>
              <a:t>Tratamiento farmacológico</a:t>
            </a:r>
          </a:p>
          <a:p>
            <a:r>
              <a:rPr lang="es-ES" sz="2400" dirty="0" smtClean="0">
                <a:latin typeface="Calibri" panose="020F0502020204030204" pitchFamily="34" charset="0"/>
              </a:rPr>
              <a:t>Psicoterapia</a:t>
            </a:r>
          </a:p>
          <a:p>
            <a:r>
              <a:rPr lang="es-ES" sz="2400" dirty="0" smtClean="0">
                <a:latin typeface="Calibri" panose="020F0502020204030204" pitchFamily="34" charset="0"/>
              </a:rPr>
              <a:t>Intervenciones psicosociales (Programas de entrenamiento en habilidades de afrontamiento)</a:t>
            </a:r>
          </a:p>
          <a:p>
            <a:r>
              <a:rPr lang="es-ES" sz="2400" dirty="0" smtClean="0">
                <a:latin typeface="Calibri" panose="020F0502020204030204" pitchFamily="34" charset="0"/>
              </a:rPr>
              <a:t>entrenamiento en relajación</a:t>
            </a:r>
          </a:p>
          <a:p>
            <a:r>
              <a:rPr lang="es-ES" sz="2400" dirty="0" smtClean="0">
                <a:latin typeface="Calibri" panose="020F0502020204030204" pitchFamily="34" charset="0"/>
              </a:rPr>
              <a:t>Programas de rehabilitación cardíaca</a:t>
            </a: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224271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4294967295"/>
          </p:nvPr>
        </p:nvSpPr>
        <p:spPr>
          <a:xfrm>
            <a:off x="1288473" y="1084552"/>
            <a:ext cx="8229600" cy="3102984"/>
          </a:xfrm>
        </p:spPr>
        <p:txBody>
          <a:bodyPr>
            <a:noAutofit/>
          </a:bodyPr>
          <a:lstStyle/>
          <a:p>
            <a:pPr marL="0" indent="0">
              <a:buNone/>
            </a:pPr>
            <a:r>
              <a:rPr lang="es-ES" sz="2400" dirty="0" smtClean="0">
                <a:latin typeface="Calibri" panose="020F0502020204030204" pitchFamily="34" charset="0"/>
              </a:rPr>
              <a:t>Apoyo social (familia, amigos, dadores de cuidados), puede:</a:t>
            </a:r>
          </a:p>
          <a:p>
            <a:pPr>
              <a:buFont typeface="Georgia" panose="02040502050405020303" pitchFamily="18" charset="0"/>
              <a:buNone/>
            </a:pPr>
            <a:endParaRPr lang="es-ES" sz="2400" dirty="0" smtClean="0">
              <a:latin typeface="Calibri" panose="020F0502020204030204" pitchFamily="34" charset="0"/>
            </a:endParaRPr>
          </a:p>
          <a:p>
            <a:pPr lvl="1"/>
            <a:r>
              <a:rPr lang="es-ES" sz="2400" dirty="0" smtClean="0">
                <a:latin typeface="Calibri" panose="020F0502020204030204" pitchFamily="34" charset="0"/>
              </a:rPr>
              <a:t>Reducir el dolor que acompaña la enfermedad crónica</a:t>
            </a:r>
          </a:p>
          <a:p>
            <a:pPr lvl="1"/>
            <a:r>
              <a:rPr lang="es-ES" sz="2400" dirty="0" smtClean="0">
                <a:latin typeface="Calibri" panose="020F0502020204030204" pitchFamily="34" charset="0"/>
              </a:rPr>
              <a:t>Afecta hábitos de salud y promueve la adhesión a tratamientos médicos</a:t>
            </a:r>
          </a:p>
          <a:p>
            <a:pPr lvl="1"/>
            <a:r>
              <a:rPr lang="es-ES" sz="2400" dirty="0" smtClean="0">
                <a:latin typeface="Calibri" panose="020F0502020204030204" pitchFamily="34" charset="0"/>
              </a:rPr>
              <a:t>Hacer que se usen los servicios médicos</a:t>
            </a:r>
          </a:p>
          <a:p>
            <a:pPr lvl="1"/>
            <a:r>
              <a:rPr lang="es-ES" sz="2400" dirty="0" smtClean="0">
                <a:latin typeface="Calibri" panose="020F0502020204030204" pitchFamily="34" charset="0"/>
              </a:rPr>
              <a:t>Está asociado  a una buena salud  física y psíquica aunque el individuo esté bajo estrés </a:t>
            </a:r>
          </a:p>
          <a:p>
            <a:pPr>
              <a:buFont typeface="Georgia" panose="02040502050405020303" pitchFamily="18" charset="0"/>
              <a:buNone/>
            </a:pPr>
            <a:r>
              <a:rPr lang="es-ES" sz="2400" dirty="0" smtClean="0">
                <a:latin typeface="Calibri" panose="020F0502020204030204" pitchFamily="34" charset="0"/>
              </a:rPr>
              <a:t>		</a:t>
            </a:r>
          </a:p>
          <a:p>
            <a:endParaRPr lang="es-ES" sz="2400" dirty="0" smtClean="0">
              <a:latin typeface="Calibri" panose="020F0502020204030204" pitchFamily="34" charset="0"/>
            </a:endParaRP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214745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589809" y="433531"/>
            <a:ext cx="8761413" cy="708025"/>
          </a:xfrm>
        </p:spPr>
        <p:txBody>
          <a:bodyPr/>
          <a:lstStyle/>
          <a:p>
            <a:pPr algn="ctr"/>
            <a:r>
              <a:rPr lang="es-ES" dirty="0" smtClean="0">
                <a:solidFill>
                  <a:schemeClr val="tx1"/>
                </a:solidFill>
                <a:latin typeface="Calibri" panose="020F0502020204030204" pitchFamily="34" charset="0"/>
              </a:rPr>
              <a:t>V. Calidad de vida</a:t>
            </a:r>
          </a:p>
        </p:txBody>
      </p:sp>
      <p:sp>
        <p:nvSpPr>
          <p:cNvPr id="21507" name="2 Marcador de contenido"/>
          <p:cNvSpPr>
            <a:spLocks noGrp="1"/>
          </p:cNvSpPr>
          <p:nvPr>
            <p:ph idx="4294967295"/>
          </p:nvPr>
        </p:nvSpPr>
        <p:spPr>
          <a:xfrm>
            <a:off x="1163782" y="1538641"/>
            <a:ext cx="8824913" cy="3416300"/>
          </a:xfrm>
        </p:spPr>
        <p:txBody>
          <a:bodyPr>
            <a:noAutofit/>
          </a:bodyPr>
          <a:lstStyle/>
          <a:p>
            <a:pPr>
              <a:buFont typeface="Georgia" panose="02040502050405020303" pitchFamily="18" charset="0"/>
              <a:buNone/>
            </a:pPr>
            <a:endParaRPr lang="es-ES" sz="2400" dirty="0" smtClean="0">
              <a:latin typeface="Calibri" panose="020F0502020204030204" pitchFamily="34" charset="0"/>
            </a:endParaRPr>
          </a:p>
          <a:p>
            <a:pPr marL="0" indent="0">
              <a:buNone/>
            </a:pPr>
            <a:r>
              <a:rPr lang="es-ES" sz="2400" dirty="0" smtClean="0">
                <a:latin typeface="Calibri" panose="020F0502020204030204" pitchFamily="34" charset="0"/>
              </a:rPr>
              <a:t>Factores que predicen mala calidad de vida</a:t>
            </a:r>
          </a:p>
          <a:p>
            <a:pPr marL="0" indent="0">
              <a:buNone/>
            </a:pPr>
            <a:endParaRPr lang="es-ES" sz="2400" dirty="0" smtClean="0">
              <a:latin typeface="Calibri" panose="020F0502020204030204" pitchFamily="34" charset="0"/>
            </a:endParaRPr>
          </a:p>
          <a:p>
            <a:pPr lvl="1"/>
            <a:r>
              <a:rPr lang="es-ES" sz="2400" dirty="0" smtClean="0">
                <a:latin typeface="Calibri" panose="020F0502020204030204" pitchFamily="34" charset="0"/>
              </a:rPr>
              <a:t>Pacientes con mal pronóstico</a:t>
            </a:r>
          </a:p>
          <a:p>
            <a:pPr lvl="1"/>
            <a:r>
              <a:rPr lang="es-ES" sz="2400" dirty="0" smtClean="0">
                <a:latin typeface="Calibri" panose="020F0502020204030204" pitchFamily="34" charset="0"/>
              </a:rPr>
              <a:t>Tratamientos desagradables o debilitantes</a:t>
            </a:r>
          </a:p>
          <a:p>
            <a:pPr lvl="1"/>
            <a:r>
              <a:rPr lang="es-ES" sz="2400" dirty="0" smtClean="0">
                <a:latin typeface="Calibri" panose="020F0502020204030204" pitchFamily="34" charset="0"/>
              </a:rPr>
              <a:t>Tomar medicamentos regularmente (efectos adversos del tratamiento)</a:t>
            </a:r>
          </a:p>
          <a:p>
            <a:pPr lvl="1"/>
            <a:r>
              <a:rPr lang="es-ES" sz="2400" dirty="0" smtClean="0">
                <a:latin typeface="Calibri" panose="020F0502020204030204" pitchFamily="34" charset="0"/>
              </a:rPr>
              <a:t>El dolor</a:t>
            </a: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650029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4294967295"/>
          </p:nvPr>
        </p:nvSpPr>
        <p:spPr>
          <a:xfrm>
            <a:off x="1059872" y="1262336"/>
            <a:ext cx="8229600" cy="4859338"/>
          </a:xfrm>
        </p:spPr>
        <p:txBody>
          <a:bodyPr>
            <a:normAutofit/>
          </a:bodyPr>
          <a:lstStyle/>
          <a:p>
            <a:pPr marL="0" indent="0">
              <a:buNone/>
            </a:pPr>
            <a:r>
              <a:rPr lang="es-ES" sz="2400" dirty="0" smtClean="0">
                <a:latin typeface="Calibri" panose="020F0502020204030204" pitchFamily="34" charset="0"/>
              </a:rPr>
              <a:t>Resultados positivos de la enfermedad crónica:</a:t>
            </a:r>
          </a:p>
          <a:p>
            <a:endParaRPr lang="es-ES" sz="2400" dirty="0" smtClean="0">
              <a:latin typeface="Calibri" panose="020F0502020204030204" pitchFamily="34" charset="0"/>
            </a:endParaRPr>
          </a:p>
          <a:p>
            <a:pPr lvl="1"/>
            <a:r>
              <a:rPr lang="es-ES" sz="2400" dirty="0" smtClean="0">
                <a:latin typeface="Calibri" panose="020F0502020204030204" pitchFamily="34" charset="0"/>
              </a:rPr>
              <a:t>90% de pacientes con cáncer reportan mayor habilidad para valorar el día a día</a:t>
            </a:r>
          </a:p>
          <a:p>
            <a:pPr lvl="1"/>
            <a:r>
              <a:rPr lang="es-ES" sz="2400" dirty="0" smtClean="0">
                <a:latin typeface="Calibri" panose="020F0502020204030204" pitchFamily="34" charset="0"/>
              </a:rPr>
              <a:t>Mayor esfuerzo en sus relaciones</a:t>
            </a:r>
          </a:p>
          <a:p>
            <a:pPr lvl="1"/>
            <a:r>
              <a:rPr lang="es-ES" sz="2400" dirty="0" smtClean="0">
                <a:latin typeface="Calibri" panose="020F0502020204030204" pitchFamily="34" charset="0"/>
              </a:rPr>
              <a:t>Más conocimientos sobre los demás, simpatía y composición por otros.</a:t>
            </a:r>
          </a:p>
          <a:p>
            <a:pPr lvl="1">
              <a:buFont typeface="Georgia" panose="02040502050405020303" pitchFamily="18" charset="0"/>
              <a:buNone/>
            </a:pPr>
            <a:endParaRPr lang="es-ES" sz="2400" dirty="0" smtClean="0">
              <a:latin typeface="Calibri" panose="020F0502020204030204" pitchFamily="34" charset="0"/>
            </a:endParaRPr>
          </a:p>
        </p:txBody>
      </p:sp>
      <p:sp>
        <p:nvSpPr>
          <p:cNvPr id="2" name="Marcador de pie de página 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338776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66654" y="4035984"/>
            <a:ext cx="4998028" cy="2822016"/>
          </a:xfrm>
          <a:prstGeom prst="rect">
            <a:avLst/>
          </a:prstGeom>
        </p:spPr>
      </p:pic>
      <p:sp>
        <p:nvSpPr>
          <p:cNvPr id="3" name="Rectángulo 2"/>
          <p:cNvSpPr/>
          <p:nvPr/>
        </p:nvSpPr>
        <p:spPr>
          <a:xfrm>
            <a:off x="1381990" y="424980"/>
            <a:ext cx="8676409" cy="1046440"/>
          </a:xfrm>
          <a:prstGeom prst="rect">
            <a:avLst/>
          </a:prstGeom>
        </p:spPr>
        <p:txBody>
          <a:bodyPr wrap="square">
            <a:spAutoFit/>
          </a:bodyPr>
          <a:lstStyle/>
          <a:p>
            <a:pPr algn="ctr">
              <a:defRPr/>
            </a:pPr>
            <a:r>
              <a:rPr lang="es-CO" sz="2400" dirty="0"/>
              <a:t>“El cuerpo humano es una maquina que puede analizarse desde el punto de vista de sus partes</a:t>
            </a:r>
            <a:r>
              <a:rPr lang="es-CO" sz="2400" dirty="0" smtClean="0"/>
              <a:t>”</a:t>
            </a:r>
          </a:p>
          <a:p>
            <a:pPr algn="r">
              <a:defRPr/>
            </a:pPr>
            <a:r>
              <a:rPr lang="es-CO" sz="1400" dirty="0" smtClean="0"/>
              <a:t>George </a:t>
            </a:r>
            <a:r>
              <a:rPr lang="es-CO" sz="1400" dirty="0" err="1" smtClean="0"/>
              <a:t>Engel</a:t>
            </a:r>
            <a:r>
              <a:rPr lang="es-CO" sz="1400" dirty="0" smtClean="0"/>
              <a:t> (1913 – 1999)</a:t>
            </a:r>
            <a:endParaRPr lang="es-CO" sz="1400" dirty="0"/>
          </a:p>
        </p:txBody>
      </p:sp>
      <p:sp>
        <p:nvSpPr>
          <p:cNvPr id="4" name="Rectángulo 3"/>
          <p:cNvSpPr/>
          <p:nvPr/>
        </p:nvSpPr>
        <p:spPr>
          <a:xfrm>
            <a:off x="1661500" y="2338203"/>
            <a:ext cx="2779928" cy="369332"/>
          </a:xfrm>
          <a:prstGeom prst="rect">
            <a:avLst/>
          </a:prstGeom>
        </p:spPr>
        <p:txBody>
          <a:bodyPr wrap="none">
            <a:spAutoFit/>
          </a:bodyPr>
          <a:lstStyle/>
          <a:p>
            <a:pPr algn="ctr">
              <a:defRPr/>
            </a:pPr>
            <a:r>
              <a:rPr lang="es-ES_tradnl" dirty="0" smtClean="0"/>
              <a:t>BIOLOGIA =  MEDICINA</a:t>
            </a:r>
            <a:endParaRPr lang="es-CO" dirty="0"/>
          </a:p>
        </p:txBody>
      </p:sp>
      <p:sp>
        <p:nvSpPr>
          <p:cNvPr id="5" name="Rectángulo 4"/>
          <p:cNvSpPr/>
          <p:nvPr/>
        </p:nvSpPr>
        <p:spPr>
          <a:xfrm>
            <a:off x="7005605" y="2338203"/>
            <a:ext cx="2988319" cy="369332"/>
          </a:xfrm>
          <a:prstGeom prst="rect">
            <a:avLst/>
          </a:prstGeom>
        </p:spPr>
        <p:txBody>
          <a:bodyPr wrap="none">
            <a:spAutoFit/>
          </a:bodyPr>
          <a:lstStyle/>
          <a:p>
            <a:pPr algn="ctr">
              <a:defRPr/>
            </a:pPr>
            <a:r>
              <a:rPr lang="es-ES_tradnl" dirty="0"/>
              <a:t>ENFERMEDAD = DEFECTO</a:t>
            </a:r>
            <a:endParaRPr lang="es-CO" dirty="0"/>
          </a:p>
        </p:txBody>
      </p:sp>
      <p:sp>
        <p:nvSpPr>
          <p:cNvPr id="6" name="Rectángulo 5"/>
          <p:cNvSpPr/>
          <p:nvPr/>
        </p:nvSpPr>
        <p:spPr>
          <a:xfrm>
            <a:off x="4298972" y="3285503"/>
            <a:ext cx="2842445" cy="369332"/>
          </a:xfrm>
          <a:prstGeom prst="rect">
            <a:avLst/>
          </a:prstGeom>
        </p:spPr>
        <p:txBody>
          <a:bodyPr wrap="none">
            <a:spAutoFit/>
          </a:bodyPr>
          <a:lstStyle/>
          <a:p>
            <a:pPr algn="ctr">
              <a:defRPr/>
            </a:pPr>
            <a:r>
              <a:rPr lang="es-ES_tradnl" dirty="0"/>
              <a:t>MEDICO = REPARADOR</a:t>
            </a:r>
            <a:r>
              <a:rPr lang="es-ES_tradnl" sz="1400" dirty="0"/>
              <a:t> </a:t>
            </a:r>
            <a:endParaRPr lang="es-ES" sz="1400" dirty="0"/>
          </a:p>
        </p:txBody>
      </p:sp>
      <p:cxnSp>
        <p:nvCxnSpPr>
          <p:cNvPr id="10" name="Conector angular 9"/>
          <p:cNvCxnSpPr>
            <a:stCxn id="4" idx="2"/>
            <a:endCxn id="6" idx="1"/>
          </p:cNvCxnSpPr>
          <p:nvPr/>
        </p:nvCxnSpPr>
        <p:spPr>
          <a:xfrm rot="16200000" flipH="1">
            <a:off x="3293901" y="2465098"/>
            <a:ext cx="762634" cy="12475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p:cNvCxnSpPr>
            <a:stCxn id="5" idx="2"/>
            <a:endCxn id="6" idx="3"/>
          </p:cNvCxnSpPr>
          <p:nvPr/>
        </p:nvCxnSpPr>
        <p:spPr>
          <a:xfrm rot="5400000">
            <a:off x="7439274" y="2409678"/>
            <a:ext cx="762634" cy="13583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Marcador de pie de página 1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1000930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2315865" y="477250"/>
            <a:ext cx="7236318" cy="5483900"/>
            <a:chOff x="2315865" y="477250"/>
            <a:chExt cx="7236318" cy="5483900"/>
          </a:xfrm>
        </p:grpSpPr>
        <p:pic>
          <p:nvPicPr>
            <p:cNvPr id="3" name="Imagen 2"/>
            <p:cNvPicPr>
              <a:picLocks noChangeAspect="1"/>
            </p:cNvPicPr>
            <p:nvPr/>
          </p:nvPicPr>
          <p:blipFill>
            <a:blip r:embed="rId2"/>
            <a:stretch>
              <a:fillRect/>
            </a:stretch>
          </p:blipFill>
          <p:spPr>
            <a:xfrm>
              <a:off x="2315865" y="1018310"/>
              <a:ext cx="7236318" cy="4942840"/>
            </a:xfrm>
            <a:prstGeom prst="rect">
              <a:avLst/>
            </a:prstGeom>
          </p:spPr>
        </p:pic>
        <p:pic>
          <p:nvPicPr>
            <p:cNvPr id="5" name="Imagen 4"/>
            <p:cNvPicPr>
              <a:picLocks noChangeAspect="1"/>
            </p:cNvPicPr>
            <p:nvPr/>
          </p:nvPicPr>
          <p:blipFill>
            <a:blip r:embed="rId3"/>
            <a:stretch>
              <a:fillRect/>
            </a:stretch>
          </p:blipFill>
          <p:spPr>
            <a:xfrm>
              <a:off x="5601633" y="477250"/>
              <a:ext cx="3950550" cy="3316511"/>
            </a:xfrm>
            <a:prstGeom prst="rect">
              <a:avLst/>
            </a:prstGeom>
          </p:spPr>
        </p:pic>
        <p:sp>
          <p:nvSpPr>
            <p:cNvPr id="6" name="CuadroTexto 5"/>
            <p:cNvSpPr txBox="1"/>
            <p:nvPr/>
          </p:nvSpPr>
          <p:spPr>
            <a:xfrm>
              <a:off x="6255328" y="1166009"/>
              <a:ext cx="2867891" cy="1938992"/>
            </a:xfrm>
            <a:prstGeom prst="rect">
              <a:avLst/>
            </a:prstGeom>
            <a:noFill/>
          </p:spPr>
          <p:txBody>
            <a:bodyPr wrap="square" rtlCol="0">
              <a:spAutoFit/>
            </a:bodyPr>
            <a:lstStyle/>
            <a:p>
              <a:pPr algn="ctr"/>
              <a:r>
                <a:rPr lang="es-CO" sz="2000" dirty="0" smtClean="0"/>
                <a:t>Bienaventurados los psicólogos, porque de ellos pueden nacer nuevas propuestas para sanar nuestra salud</a:t>
              </a:r>
              <a:endParaRPr lang="es-CO" sz="2000" dirty="0"/>
            </a:p>
          </p:txBody>
        </p:sp>
      </p:grpSp>
      <p:sp>
        <p:nvSpPr>
          <p:cNvPr id="8" name="Marcador de pie de página 7"/>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13718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08592" y="1111234"/>
            <a:ext cx="2637260" cy="646331"/>
          </a:xfrm>
          <a:prstGeom prst="rect">
            <a:avLst/>
          </a:prstGeom>
        </p:spPr>
        <p:txBody>
          <a:bodyPr wrap="none">
            <a:spAutoFit/>
          </a:bodyPr>
          <a:lstStyle/>
          <a:p>
            <a:pPr algn="ctr">
              <a:spcBef>
                <a:spcPct val="0"/>
              </a:spcBef>
            </a:pPr>
            <a:r>
              <a:rPr lang="es-ES_tradnl" altLang="es-CO" sz="3600" dirty="0">
                <a:latin typeface="Georgia" panose="02040502050405020303" pitchFamily="18" charset="0"/>
              </a:rPr>
              <a:t>CURACION</a:t>
            </a:r>
            <a:endParaRPr lang="es-ES" altLang="es-CO" sz="3600" dirty="0">
              <a:latin typeface="Georgia" panose="02040502050405020303" pitchFamily="18" charset="0"/>
            </a:endParaRPr>
          </a:p>
        </p:txBody>
      </p:sp>
      <p:sp>
        <p:nvSpPr>
          <p:cNvPr id="4" name="Rectángulo 3"/>
          <p:cNvSpPr/>
          <p:nvPr/>
        </p:nvSpPr>
        <p:spPr>
          <a:xfrm>
            <a:off x="908592" y="2337956"/>
            <a:ext cx="4859483" cy="3539430"/>
          </a:xfrm>
          <a:prstGeom prst="rect">
            <a:avLst/>
          </a:prstGeom>
        </p:spPr>
        <p:txBody>
          <a:bodyPr wrap="square">
            <a:spAutoFit/>
          </a:bodyPr>
          <a:lstStyle/>
          <a:p>
            <a:r>
              <a:rPr lang="es-CO" altLang="es-CO" sz="2800" dirty="0">
                <a:solidFill>
                  <a:srgbClr val="333333"/>
                </a:solidFill>
                <a:latin typeface="Calibri" panose="020F0502020204030204" pitchFamily="34" charset="0"/>
                <a:ea typeface="Segoe UI Symbol" panose="020B0502040204020203" pitchFamily="34" charset="0"/>
                <a:cs typeface="Times New Roman" panose="02020603050405020304" pitchFamily="18" charset="0"/>
              </a:rPr>
              <a:t>Al concentrarse la Medicina </a:t>
            </a:r>
            <a:r>
              <a:rPr lang="es-CO" altLang="es-CO" sz="2800" dirty="0" smtClean="0">
                <a:solidFill>
                  <a:srgbClr val="333333"/>
                </a:solidFill>
                <a:latin typeface="Calibri" panose="020F0502020204030204" pitchFamily="34" charset="0"/>
                <a:ea typeface="Segoe UI Symbol" panose="020B0502040204020203" pitchFamily="34" charset="0"/>
                <a:cs typeface="Times New Roman" panose="02020603050405020304" pitchFamily="18" charset="0"/>
              </a:rPr>
              <a:t>en </a:t>
            </a:r>
            <a:r>
              <a:rPr lang="es-CO" altLang="es-CO" sz="2800" dirty="0">
                <a:solidFill>
                  <a:srgbClr val="333333"/>
                </a:solidFill>
                <a:latin typeface="Calibri" panose="020F0502020204030204" pitchFamily="34" charset="0"/>
                <a:ea typeface="Segoe UI Symbol" panose="020B0502040204020203" pitchFamily="34" charset="0"/>
                <a:cs typeface="Times New Roman" panose="02020603050405020304" pitchFamily="18" charset="0"/>
              </a:rPr>
              <a:t>partes cada vez más pequeñas del cuerpo, pierde de vista al paciente como ser humano y, al reducir la salud a un funcionamiento mecánico, no puede ocuparse más del fenómeno de la </a:t>
            </a:r>
            <a:r>
              <a:rPr lang="es-CO" altLang="es-CO" sz="2800" dirty="0" smtClean="0">
                <a:solidFill>
                  <a:srgbClr val="333333"/>
                </a:solidFill>
                <a:latin typeface="Calibri" panose="020F0502020204030204" pitchFamily="34" charset="0"/>
                <a:ea typeface="Segoe UI Symbol" panose="020B0502040204020203" pitchFamily="34" charset="0"/>
                <a:cs typeface="Times New Roman" panose="02020603050405020304" pitchFamily="18" charset="0"/>
              </a:rPr>
              <a:t>cura.</a:t>
            </a:r>
            <a:endParaRPr lang="es-CO" sz="2800"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7115245" y="2337956"/>
            <a:ext cx="5076755" cy="4509520"/>
          </a:xfrm>
          <a:prstGeom prst="rect">
            <a:avLst/>
          </a:prstGeom>
        </p:spPr>
      </p:pic>
      <p:sp>
        <p:nvSpPr>
          <p:cNvPr id="6" name="Marcador de pie de página 5"/>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76644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410690" y="299761"/>
            <a:ext cx="6386247" cy="5947192"/>
          </a:xfrm>
          <a:prstGeom prst="rect">
            <a:avLst/>
          </a:prstGeom>
        </p:spPr>
      </p:pic>
      <p:sp>
        <p:nvSpPr>
          <p:cNvPr id="4" name="Rectángulo 3"/>
          <p:cNvSpPr/>
          <p:nvPr/>
        </p:nvSpPr>
        <p:spPr>
          <a:xfrm>
            <a:off x="582802" y="868371"/>
            <a:ext cx="821059" cy="5909310"/>
          </a:xfrm>
          <a:prstGeom prst="rect">
            <a:avLst/>
          </a:prstGeom>
          <a:noFill/>
        </p:spPr>
        <p:txBody>
          <a:bodyPr wrap="none" lIns="91440" tIns="45720" rIns="91440" bIns="45720">
            <a:spAutoFit/>
          </a:bodyPr>
          <a:lstStyle/>
          <a:p>
            <a:pPr algn="ctr"/>
            <a:r>
              <a:rPr lang="es-ES" sz="5400" b="0" cap="none" spc="0" dirty="0" smtClean="0">
                <a:ln w="0"/>
                <a:gradFill>
                  <a:gsLst>
                    <a:gs pos="21000">
                      <a:srgbClr val="53575C"/>
                    </a:gs>
                    <a:gs pos="88000">
                      <a:srgbClr val="C5C7CA"/>
                    </a:gs>
                  </a:gsLst>
                  <a:lin ang="5400000"/>
                </a:gradFill>
                <a:effectLst/>
              </a:rPr>
              <a:t>M</a:t>
            </a:r>
          </a:p>
          <a:p>
            <a:pPr algn="ctr"/>
            <a:r>
              <a:rPr lang="es-ES" sz="5400" dirty="0" smtClean="0">
                <a:ln w="0"/>
                <a:gradFill>
                  <a:gsLst>
                    <a:gs pos="21000">
                      <a:srgbClr val="53575C"/>
                    </a:gs>
                    <a:gs pos="88000">
                      <a:srgbClr val="C5C7CA"/>
                    </a:gs>
                  </a:gsLst>
                  <a:lin ang="5400000"/>
                </a:gradFill>
              </a:rPr>
              <a:t>O</a:t>
            </a:r>
          </a:p>
          <a:p>
            <a:pPr algn="ctr"/>
            <a:r>
              <a:rPr lang="es-ES" sz="5400" b="0" cap="none" spc="0" dirty="0" smtClean="0">
                <a:ln w="0"/>
                <a:gradFill>
                  <a:gsLst>
                    <a:gs pos="21000">
                      <a:srgbClr val="53575C"/>
                    </a:gs>
                    <a:gs pos="88000">
                      <a:srgbClr val="C5C7CA"/>
                    </a:gs>
                  </a:gsLst>
                  <a:lin ang="5400000"/>
                </a:gradFill>
                <a:effectLst/>
              </a:rPr>
              <a:t>D</a:t>
            </a:r>
          </a:p>
          <a:p>
            <a:pPr algn="ctr"/>
            <a:r>
              <a:rPr lang="es-ES" sz="5400" dirty="0" smtClean="0">
                <a:ln w="0"/>
                <a:gradFill>
                  <a:gsLst>
                    <a:gs pos="21000">
                      <a:srgbClr val="53575C"/>
                    </a:gs>
                    <a:gs pos="88000">
                      <a:srgbClr val="C5C7CA"/>
                    </a:gs>
                  </a:gsLst>
                  <a:lin ang="5400000"/>
                </a:gradFill>
              </a:rPr>
              <a:t>E</a:t>
            </a:r>
          </a:p>
          <a:p>
            <a:pPr algn="ctr"/>
            <a:r>
              <a:rPr lang="es-ES" sz="5400" b="0" cap="none" spc="0" dirty="0" smtClean="0">
                <a:ln w="0"/>
                <a:gradFill>
                  <a:gsLst>
                    <a:gs pos="21000">
                      <a:srgbClr val="53575C"/>
                    </a:gs>
                    <a:gs pos="88000">
                      <a:srgbClr val="C5C7CA"/>
                    </a:gs>
                  </a:gsLst>
                  <a:lin ang="5400000"/>
                </a:gradFill>
                <a:effectLst/>
              </a:rPr>
              <a:t>L</a:t>
            </a:r>
          </a:p>
          <a:p>
            <a:pPr algn="ctr"/>
            <a:r>
              <a:rPr lang="es-ES" sz="5400" dirty="0" smtClean="0">
                <a:ln w="0"/>
                <a:gradFill>
                  <a:gsLst>
                    <a:gs pos="21000">
                      <a:srgbClr val="53575C"/>
                    </a:gs>
                    <a:gs pos="88000">
                      <a:srgbClr val="C5C7CA"/>
                    </a:gs>
                  </a:gsLst>
                  <a:lin ang="5400000"/>
                </a:gradFill>
              </a:rPr>
              <a:t>O</a:t>
            </a:r>
          </a:p>
          <a:p>
            <a:pPr algn="ctr"/>
            <a:endParaRPr lang="es-ES" sz="5400" b="0" cap="none" spc="0" dirty="0">
              <a:ln w="0"/>
              <a:gradFill>
                <a:gsLst>
                  <a:gs pos="21000">
                    <a:srgbClr val="53575C"/>
                  </a:gs>
                  <a:gs pos="88000">
                    <a:srgbClr val="C5C7CA"/>
                  </a:gs>
                </a:gsLst>
                <a:lin ang="5400000"/>
              </a:gradFill>
              <a:effectLst/>
            </a:endParaRPr>
          </a:p>
        </p:txBody>
      </p:sp>
      <p:sp>
        <p:nvSpPr>
          <p:cNvPr id="5" name="Rectángulo 4"/>
          <p:cNvSpPr/>
          <p:nvPr/>
        </p:nvSpPr>
        <p:spPr>
          <a:xfrm>
            <a:off x="9394453" y="550721"/>
            <a:ext cx="655949" cy="5632311"/>
          </a:xfrm>
          <a:prstGeom prst="rect">
            <a:avLst/>
          </a:prstGeom>
          <a:noFill/>
        </p:spPr>
        <p:txBody>
          <a:bodyPr wrap="none" lIns="91440" tIns="45720" rIns="91440" bIns="45720">
            <a:spAutoFit/>
          </a:bodyPr>
          <a:lstStyle/>
          <a:p>
            <a:pPr algn="ctr"/>
            <a:r>
              <a:rPr lang="es-ES" sz="4000" b="0" cap="none" spc="0" dirty="0" smtClean="0">
                <a:ln w="0"/>
                <a:gradFill>
                  <a:gsLst>
                    <a:gs pos="21000">
                      <a:srgbClr val="53575C"/>
                    </a:gs>
                    <a:gs pos="88000">
                      <a:srgbClr val="C5C7CA"/>
                    </a:gs>
                  </a:gsLst>
                  <a:lin ang="5400000"/>
                </a:gradFill>
                <a:effectLst/>
              </a:rPr>
              <a:t>B</a:t>
            </a:r>
          </a:p>
          <a:p>
            <a:pPr algn="ctr"/>
            <a:r>
              <a:rPr lang="es-ES" sz="4000" dirty="0" smtClean="0">
                <a:ln w="0"/>
                <a:gradFill>
                  <a:gsLst>
                    <a:gs pos="21000">
                      <a:srgbClr val="53575C"/>
                    </a:gs>
                    <a:gs pos="88000">
                      <a:srgbClr val="C5C7CA"/>
                    </a:gs>
                  </a:gsLst>
                  <a:lin ang="5400000"/>
                </a:gradFill>
              </a:rPr>
              <a:t>I</a:t>
            </a:r>
          </a:p>
          <a:p>
            <a:pPr algn="ctr"/>
            <a:r>
              <a:rPr lang="es-ES" sz="4000" b="0" cap="none" spc="0" dirty="0" smtClean="0">
                <a:ln w="0"/>
                <a:gradFill>
                  <a:gsLst>
                    <a:gs pos="21000">
                      <a:srgbClr val="53575C"/>
                    </a:gs>
                    <a:gs pos="88000">
                      <a:srgbClr val="C5C7CA"/>
                    </a:gs>
                  </a:gsLst>
                  <a:lin ang="5400000"/>
                </a:gradFill>
                <a:effectLst/>
              </a:rPr>
              <a:t>O</a:t>
            </a:r>
          </a:p>
          <a:p>
            <a:pPr algn="ctr"/>
            <a:r>
              <a:rPr lang="es-ES" sz="4000" dirty="0" smtClean="0">
                <a:ln w="0"/>
                <a:gradFill>
                  <a:gsLst>
                    <a:gs pos="21000">
                      <a:srgbClr val="53575C"/>
                    </a:gs>
                    <a:gs pos="88000">
                      <a:srgbClr val="C5C7CA"/>
                    </a:gs>
                  </a:gsLst>
                  <a:lin ang="5400000"/>
                </a:gradFill>
              </a:rPr>
              <a:t>M</a:t>
            </a:r>
          </a:p>
          <a:p>
            <a:pPr algn="ctr"/>
            <a:r>
              <a:rPr lang="es-ES" sz="4000" b="0" cap="none" spc="0" dirty="0" smtClean="0">
                <a:ln w="0"/>
                <a:gradFill>
                  <a:gsLst>
                    <a:gs pos="21000">
                      <a:srgbClr val="53575C"/>
                    </a:gs>
                    <a:gs pos="88000">
                      <a:srgbClr val="C5C7CA"/>
                    </a:gs>
                  </a:gsLst>
                  <a:lin ang="5400000"/>
                </a:gradFill>
                <a:effectLst/>
              </a:rPr>
              <a:t>E</a:t>
            </a:r>
          </a:p>
          <a:p>
            <a:pPr algn="ctr"/>
            <a:r>
              <a:rPr lang="es-ES" sz="4000" dirty="0" smtClean="0">
                <a:ln w="0"/>
                <a:gradFill>
                  <a:gsLst>
                    <a:gs pos="21000">
                      <a:srgbClr val="53575C"/>
                    </a:gs>
                    <a:gs pos="88000">
                      <a:srgbClr val="C5C7CA"/>
                    </a:gs>
                  </a:gsLst>
                  <a:lin ang="5400000"/>
                </a:gradFill>
              </a:rPr>
              <a:t>D</a:t>
            </a:r>
          </a:p>
          <a:p>
            <a:pPr algn="ctr"/>
            <a:r>
              <a:rPr lang="es-ES" sz="4000" b="0" cap="none" spc="0" dirty="0" smtClean="0">
                <a:ln w="0"/>
                <a:gradFill>
                  <a:gsLst>
                    <a:gs pos="21000">
                      <a:srgbClr val="53575C"/>
                    </a:gs>
                    <a:gs pos="88000">
                      <a:srgbClr val="C5C7CA"/>
                    </a:gs>
                  </a:gsLst>
                  <a:lin ang="5400000"/>
                </a:gradFill>
                <a:effectLst/>
              </a:rPr>
              <a:t>I</a:t>
            </a:r>
          </a:p>
          <a:p>
            <a:pPr algn="ctr"/>
            <a:r>
              <a:rPr lang="es-ES" sz="4000" dirty="0" smtClean="0">
                <a:ln w="0"/>
                <a:gradFill>
                  <a:gsLst>
                    <a:gs pos="21000">
                      <a:srgbClr val="53575C"/>
                    </a:gs>
                    <a:gs pos="88000">
                      <a:srgbClr val="C5C7CA"/>
                    </a:gs>
                  </a:gsLst>
                  <a:lin ang="5400000"/>
                </a:gradFill>
              </a:rPr>
              <a:t>C</a:t>
            </a:r>
          </a:p>
          <a:p>
            <a:pPr algn="ctr"/>
            <a:r>
              <a:rPr lang="es-ES" sz="4000" b="0" cap="none" spc="0" dirty="0">
                <a:ln w="0"/>
                <a:gradFill>
                  <a:gsLst>
                    <a:gs pos="21000">
                      <a:srgbClr val="53575C"/>
                    </a:gs>
                    <a:gs pos="88000">
                      <a:srgbClr val="C5C7CA"/>
                    </a:gs>
                  </a:gsLst>
                  <a:lin ang="5400000"/>
                </a:gradFill>
                <a:effectLst/>
              </a:rPr>
              <a:t>O</a:t>
            </a:r>
          </a:p>
        </p:txBody>
      </p:sp>
      <p:sp>
        <p:nvSpPr>
          <p:cNvPr id="6" name="Marcador de pie de página 5"/>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842296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1663" y="644237"/>
            <a:ext cx="9819409" cy="5262979"/>
          </a:xfrm>
          <a:prstGeom prst="rect">
            <a:avLst/>
          </a:prstGeom>
        </p:spPr>
        <p:txBody>
          <a:bodyPr wrap="square">
            <a:spAutoFit/>
          </a:bodyPr>
          <a:lstStyle/>
          <a:p>
            <a:pPr>
              <a:defRPr/>
            </a:pPr>
            <a:r>
              <a:rPr lang="es-CO" sz="2400" b="1" dirty="0" err="1"/>
              <a:t>Patologista</a:t>
            </a:r>
            <a:r>
              <a:rPr lang="es-CO" sz="2400" dirty="0"/>
              <a:t>: Desorden en el funcionamiento corporal, generalmente por exposición a agentes externos</a:t>
            </a:r>
          </a:p>
          <a:p>
            <a:pPr>
              <a:defRPr/>
            </a:pPr>
            <a:endParaRPr lang="es-CO" sz="2400" dirty="0"/>
          </a:p>
          <a:p>
            <a:pPr>
              <a:defRPr/>
            </a:pPr>
            <a:r>
              <a:rPr lang="es-CO" sz="2400" b="1" dirty="0"/>
              <a:t>Reduccionista</a:t>
            </a:r>
            <a:r>
              <a:rPr lang="es-CO" sz="2400" dirty="0"/>
              <a:t>: Cada enfermedad tiene una causa única. (teoría Microbiana)</a:t>
            </a:r>
          </a:p>
          <a:p>
            <a:pPr>
              <a:defRPr/>
            </a:pPr>
            <a:endParaRPr lang="es-CO" sz="2400" dirty="0"/>
          </a:p>
          <a:p>
            <a:pPr>
              <a:defRPr/>
            </a:pPr>
            <a:r>
              <a:rPr lang="es-CO" sz="2400" b="1" dirty="0"/>
              <a:t>Dicotómico</a:t>
            </a:r>
            <a:r>
              <a:rPr lang="es-CO" sz="2400" dirty="0"/>
              <a:t>: Mente y cuerpo son dimensiones separadas.</a:t>
            </a:r>
          </a:p>
          <a:p>
            <a:pPr>
              <a:defRPr/>
            </a:pPr>
            <a:endParaRPr lang="es-CO" sz="2400" dirty="0"/>
          </a:p>
          <a:p>
            <a:pPr>
              <a:defRPr/>
            </a:pPr>
            <a:r>
              <a:rPr lang="es-CO" sz="2400" b="1" dirty="0"/>
              <a:t>Objetivista</a:t>
            </a:r>
            <a:r>
              <a:rPr lang="es-CO" sz="2400" dirty="0"/>
              <a:t>: Solo considera lo medible. </a:t>
            </a:r>
          </a:p>
          <a:p>
            <a:pPr>
              <a:defRPr/>
            </a:pPr>
            <a:endParaRPr lang="es-CO" sz="2400" dirty="0"/>
          </a:p>
          <a:p>
            <a:pPr>
              <a:defRPr/>
            </a:pPr>
            <a:r>
              <a:rPr lang="es-CO" sz="2400" b="1" dirty="0" err="1"/>
              <a:t>Fragmentador</a:t>
            </a:r>
            <a:r>
              <a:rPr lang="es-CO" sz="2400" dirty="0"/>
              <a:t>: Especialización y sub especialización.</a:t>
            </a:r>
          </a:p>
          <a:p>
            <a:pPr>
              <a:defRPr/>
            </a:pPr>
            <a:endParaRPr lang="es-CO" sz="2400" dirty="0"/>
          </a:p>
          <a:p>
            <a:pPr>
              <a:defRPr/>
            </a:pPr>
            <a:r>
              <a:rPr lang="es-CO" sz="2400" b="1" dirty="0"/>
              <a:t>Paciente</a:t>
            </a:r>
            <a:r>
              <a:rPr lang="es-CO" sz="2400" dirty="0"/>
              <a:t>: Objeto de trabajo y su diagnostico se basa en lo biológico</a:t>
            </a:r>
          </a:p>
        </p:txBody>
      </p:sp>
      <p:sp>
        <p:nvSpPr>
          <p:cNvPr id="3" name="Marcador de pie de página 2"/>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2279700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0728" y="3311525"/>
            <a:ext cx="32496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5706145" y="3225392"/>
            <a:ext cx="3229560" cy="2412268"/>
          </a:xfrm>
          <a:prstGeom prst="ellipse">
            <a:avLst/>
          </a:prstGeom>
          <a:gradFill>
            <a:gsLst>
              <a:gs pos="62000">
                <a:schemeClr val="bg2">
                  <a:tint val="90000"/>
                  <a:satMod val="92000"/>
                  <a:lumMod val="120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b="1" dirty="0"/>
          </a:p>
        </p:txBody>
      </p:sp>
      <p:sp>
        <p:nvSpPr>
          <p:cNvPr id="4" name="Elipse 3"/>
          <p:cNvSpPr/>
          <p:nvPr/>
        </p:nvSpPr>
        <p:spPr>
          <a:xfrm>
            <a:off x="4152744" y="1321073"/>
            <a:ext cx="3229560" cy="2412268"/>
          </a:xfrm>
          <a:prstGeom prst="ellipse">
            <a:avLst/>
          </a:prstGeom>
          <a:gradFill>
            <a:gsLst>
              <a:gs pos="62000">
                <a:schemeClr val="bg2">
                  <a:tint val="90000"/>
                  <a:satMod val="92000"/>
                  <a:lumMod val="120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b="1" dirty="0"/>
          </a:p>
        </p:txBody>
      </p:sp>
      <p:sp>
        <p:nvSpPr>
          <p:cNvPr id="5" name="CuadroTexto 4"/>
          <p:cNvSpPr txBox="1"/>
          <p:nvPr/>
        </p:nvSpPr>
        <p:spPr>
          <a:xfrm>
            <a:off x="4596391" y="774700"/>
            <a:ext cx="2527300" cy="430213"/>
          </a:xfrm>
          <a:prstGeom prst="rect">
            <a:avLst/>
          </a:prstGeom>
          <a:noFill/>
        </p:spPr>
        <p:txBody>
          <a:bodyPr>
            <a:spAutoFit/>
          </a:bodyPr>
          <a:lstStyle/>
          <a:p>
            <a:pPr algn="ctr">
              <a:defRPr/>
            </a:pPr>
            <a:r>
              <a:rPr lang="es-CO" b="1" dirty="0">
                <a:latin typeface="+mj-lt"/>
              </a:rPr>
              <a:t>BIO</a:t>
            </a:r>
          </a:p>
        </p:txBody>
      </p:sp>
      <p:sp>
        <p:nvSpPr>
          <p:cNvPr id="6" name="CuadroTexto 5"/>
          <p:cNvSpPr txBox="1"/>
          <p:nvPr/>
        </p:nvSpPr>
        <p:spPr>
          <a:xfrm>
            <a:off x="2505653" y="5637213"/>
            <a:ext cx="1044575" cy="431800"/>
          </a:xfrm>
          <a:prstGeom prst="rect">
            <a:avLst/>
          </a:prstGeom>
          <a:noFill/>
        </p:spPr>
        <p:txBody>
          <a:bodyPr>
            <a:spAutoFit/>
          </a:bodyPr>
          <a:lstStyle/>
          <a:p>
            <a:pPr>
              <a:defRPr/>
            </a:pPr>
            <a:r>
              <a:rPr lang="es-CO" b="1" dirty="0">
                <a:latin typeface="+mj-lt"/>
              </a:rPr>
              <a:t>PSICO</a:t>
            </a:r>
          </a:p>
        </p:txBody>
      </p:sp>
      <p:sp>
        <p:nvSpPr>
          <p:cNvPr id="7" name="CuadroTexto 6"/>
          <p:cNvSpPr txBox="1"/>
          <p:nvPr/>
        </p:nvSpPr>
        <p:spPr>
          <a:xfrm>
            <a:off x="8171441" y="5422900"/>
            <a:ext cx="1203325" cy="430213"/>
          </a:xfrm>
          <a:prstGeom prst="rect">
            <a:avLst/>
          </a:prstGeom>
          <a:noFill/>
        </p:spPr>
        <p:txBody>
          <a:bodyPr wrap="none">
            <a:spAutoFit/>
          </a:bodyPr>
          <a:lstStyle/>
          <a:p>
            <a:pPr>
              <a:defRPr/>
            </a:pPr>
            <a:r>
              <a:rPr lang="es-CO" b="1" dirty="0">
                <a:latin typeface="+mn-lt"/>
              </a:rPr>
              <a:t>SOCIAL</a:t>
            </a:r>
          </a:p>
        </p:txBody>
      </p:sp>
      <p:sp>
        <p:nvSpPr>
          <p:cNvPr id="8" name="Flecha curvada hacia abajo 7"/>
          <p:cNvSpPr/>
          <p:nvPr/>
        </p:nvSpPr>
        <p:spPr>
          <a:xfrm rot="17960466">
            <a:off x="2569947" y="1937544"/>
            <a:ext cx="2351088" cy="508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pic>
        <p:nvPicPr>
          <p:cNvPr id="9"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233112">
            <a:off x="5222659" y="4991894"/>
            <a:ext cx="12731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521186">
            <a:off x="7379279" y="1260475"/>
            <a:ext cx="127476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2.bp.blogspot.com/-CdTStnFzjJM/Vmi7JPiUAcI/AAAAAAAAQmQ/3mzY_sBkN2U/s1600/cerebro%252C.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71003" y="2205038"/>
            <a:ext cx="23780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pie de página 11"/>
          <p:cNvSpPr>
            <a:spLocks noGrp="1"/>
          </p:cNvSpPr>
          <p:nvPr>
            <p:ph type="ftr" sz="quarter" idx="11"/>
          </p:nvPr>
        </p:nvSpPr>
        <p:spPr/>
        <p:txBody>
          <a:bodyPr/>
          <a:lstStyle/>
          <a:p>
            <a:r>
              <a:rPr lang="en-US" smtClean="0"/>
              <a:t>Mg. Hamilton Fernández Vélez</a:t>
            </a:r>
            <a:endParaRPr lang="en-US" dirty="0"/>
          </a:p>
        </p:txBody>
      </p:sp>
    </p:spTree>
    <p:extLst>
      <p:ext uri="{BB962C8B-B14F-4D97-AF65-F5344CB8AC3E}">
        <p14:creationId xmlns:p14="http://schemas.microsoft.com/office/powerpoint/2010/main" val="465227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394</TotalTime>
  <Words>3018</Words>
  <Application>Microsoft Office PowerPoint</Application>
  <PresentationFormat>Panorámica</PresentationFormat>
  <Paragraphs>357</Paragraphs>
  <Slides>50</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50</vt:i4>
      </vt:variant>
    </vt:vector>
  </HeadingPairs>
  <TitlesOfParts>
    <vt:vector size="60" baseType="lpstr">
      <vt:lpstr>Arial</vt:lpstr>
      <vt:lpstr>Calibri</vt:lpstr>
      <vt:lpstr>Century Gothic</vt:lpstr>
      <vt:lpstr>Frutiger-LightCn</vt:lpstr>
      <vt:lpstr>Georgia</vt:lpstr>
      <vt:lpstr>Minion Pro</vt:lpstr>
      <vt:lpstr>Segoe UI Symbol</vt:lpstr>
      <vt:lpstr>Times New Roman</vt:lpstr>
      <vt:lpstr>Wingdings 3</vt:lpstr>
      <vt:lpstr>Sala de reuniones 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 Factores psicosociales en el desarrollo de enfermedades crónicas: </vt:lpstr>
      <vt:lpstr>II. Conducta y enfermedad crónica</vt:lpstr>
      <vt:lpstr>Presentación de PowerPoint</vt:lpstr>
      <vt:lpstr>Presentación de PowerPoint</vt:lpstr>
      <vt:lpstr>III. Secuelas psicológicas de la enfermedad crónica</vt:lpstr>
      <vt:lpstr>Presentación de PowerPoint</vt:lpstr>
      <vt:lpstr> </vt:lpstr>
      <vt:lpstr>IV. Evaluación psicológica e intervención:</vt:lpstr>
      <vt:lpstr>Presentación de PowerPoint</vt:lpstr>
      <vt:lpstr>Presentación de PowerPoint</vt:lpstr>
      <vt:lpstr>V. Calidad de vida</vt:lpstr>
      <vt:lpstr>Presentación de PowerPoint</vt:lpstr>
      <vt:lpstr>Presentación de PowerPoint</vt:lpstr>
    </vt:vector>
  </TitlesOfParts>
  <Company>Funlam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Hamilton Fernandez Velez</dc:creator>
  <cp:lastModifiedBy>Hamilton Fernandez Velez</cp:lastModifiedBy>
  <cp:revision>28</cp:revision>
  <dcterms:created xsi:type="dcterms:W3CDTF">2018-10-19T18:48:59Z</dcterms:created>
  <dcterms:modified xsi:type="dcterms:W3CDTF">2018-10-24T18:36:59Z</dcterms:modified>
</cp:coreProperties>
</file>